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4"/>
    <p:sldMasterId id="214748367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y="5143500" cx="9144000"/>
  <p:notesSz cx="6858000" cy="9144000"/>
  <p:embeddedFontLst>
    <p:embeddedFont>
      <p:font typeface="Roboto"/>
      <p:regular r:id="rId37"/>
      <p:bold r:id="rId38"/>
      <p:italic r:id="rId39"/>
      <p:boldItalic r:id="rId40"/>
    </p:embeddedFont>
    <p:embeddedFont>
      <p:font typeface="Nunito"/>
      <p:regular r:id="rId41"/>
      <p:bold r:id="rId42"/>
      <p:italic r:id="rId43"/>
      <p:boldItalic r:id="rId44"/>
    </p:embeddedFont>
    <p:embeddedFont>
      <p:font typeface="Lato"/>
      <p:regular r:id="rId45"/>
      <p:bold r:id="rId46"/>
      <p:italic r:id="rId47"/>
      <p:boldItalic r:id="rId48"/>
    </p:embeddedFont>
    <p:embeddedFont>
      <p:font typeface="Helvetica Neue Light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Italic.fntdata"/><Relationship Id="rId42" Type="http://schemas.openxmlformats.org/officeDocument/2006/relationships/font" Target="fonts/Nunito-bold.fntdata"/><Relationship Id="rId41" Type="http://schemas.openxmlformats.org/officeDocument/2006/relationships/font" Target="fonts/Nunito-regular.fntdata"/><Relationship Id="rId44" Type="http://schemas.openxmlformats.org/officeDocument/2006/relationships/font" Target="fonts/Nunito-boldItalic.fntdata"/><Relationship Id="rId43" Type="http://schemas.openxmlformats.org/officeDocument/2006/relationships/font" Target="fonts/Nunito-italic.fntdata"/><Relationship Id="rId46" Type="http://schemas.openxmlformats.org/officeDocument/2006/relationships/font" Target="fonts/Lato-bold.fntdata"/><Relationship Id="rId45" Type="http://schemas.openxmlformats.org/officeDocument/2006/relationships/font" Target="fonts/Lat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Lato-boldItalic.fntdata"/><Relationship Id="rId47" Type="http://schemas.openxmlformats.org/officeDocument/2006/relationships/font" Target="fonts/Lato-italic.fntdata"/><Relationship Id="rId49" Type="http://schemas.openxmlformats.org/officeDocument/2006/relationships/font" Target="fonts/HelveticaNeueLight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font" Target="fonts/Roboto-regular.fntdata"/><Relationship Id="rId36" Type="http://schemas.openxmlformats.org/officeDocument/2006/relationships/slide" Target="slides/slide30.xml"/><Relationship Id="rId39" Type="http://schemas.openxmlformats.org/officeDocument/2006/relationships/font" Target="fonts/Roboto-italic.fntdata"/><Relationship Id="rId38" Type="http://schemas.openxmlformats.org/officeDocument/2006/relationships/font" Target="fonts/Roboto-bold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HelveticaNeueLight-italic.fntdata"/><Relationship Id="rId50" Type="http://schemas.openxmlformats.org/officeDocument/2006/relationships/font" Target="fonts/HelveticaNeueLight-bold.fntdata"/><Relationship Id="rId52" Type="http://schemas.openxmlformats.org/officeDocument/2006/relationships/font" Target="fonts/HelveticaNeueLight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68790a4a6b_0_8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68790a4a6b_0_8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68790a4a6b_0_17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68790a4a6b_0_17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68790a4a6b_0_9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68790a4a6b_0_9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68790a4a6b_0_17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68790a4a6b_0_17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68790a4a6b_0_13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68790a4a6b_0_1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68790a4a6b_0_1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68790a4a6b_0_1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68790a4a6b_0_14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68790a4a6b_0_1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68790a4a6b_0_14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268790a4a6b_0_1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68b5a20bb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268b5a20bb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68b5a20bbb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68b5a20bbb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68790a4a6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68790a4a6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68b5a20bbb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268b5a20bbb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68b5a20bbb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268b5a20bbb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68b5a20bbb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268b5a20bbb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68b5a20bbb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268b5a20bbb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68b5a20bbb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268b5a20bbb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268b5a20bbb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268b5a20bbb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268b5a20bbb_0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268b5a20bbb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68b5a20bbb_0_3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268b5a20bbb_0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268b5a20bbb_0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268b5a20bbb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268b5a20bbb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268b5a20bbb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68790a4a6b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68790a4a6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268b5a20bbb_0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268b5a20bbb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68790a4a6b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68790a4a6b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68790a4a6b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68790a4a6b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68790a4a6b_0_4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68790a4a6b_0_4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68790a4a6b_0_7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68790a4a6b_0_7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68790a4a6b_0_7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68790a4a6b_0_7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68790a4a6b_0_8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68790a4a6b_0_8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title 3">
  <p:cSld name="TITLE_4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892969" y="863947"/>
            <a:ext cx="7358100" cy="17412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892969" y="2658814"/>
            <a:ext cx="7358100" cy="5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2400"/>
            </a:lvl5pPr>
            <a:lvl6pPr indent="-336550" lvl="5" marL="27432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■"/>
              <a:defRPr/>
            </a:lvl6pPr>
            <a:lvl7pPr indent="-336550" lvl="6" marL="32004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  <a:defRPr/>
            </a:lvl7pPr>
            <a:lvl8pPr indent="-336550" lvl="7" marL="36576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○"/>
              <a:defRPr/>
            </a:lvl8pPr>
            <a:lvl9pPr indent="-336550" lvl="8" marL="4114800" rtl="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1700"/>
              <a:buChar char="■"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4449997" y="4902398"/>
            <a:ext cx="239100" cy="2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 Light"/>
              <a:buNone/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6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6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9" name="Google Shape;69;p16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70" name="Google Shape;70;p16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16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6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" name="Google Shape;73;p16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74" name="Google Shape;74;p16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6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6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7" name="Google Shape;77;p16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78" name="Google Shape;78;p1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16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6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" name="Google Shape;81;p16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82" name="Google Shape;82;p1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6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5" name="Google Shape;85;p16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86" name="Google Shape;86;p1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6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16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90" name="Google Shape;90;p16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1" name="Google Shape;91;p1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4" name="Google Shape;94;p17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95" name="Google Shape;95;p17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7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8" name="Google Shape;98;p17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99" name="Google Shape;99;p17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7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" name="Google Shape;102;p17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3" name="Google Shape;103;p1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8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8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9" name="Google Shape;109;p18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0" name="Google Shape;110;p1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9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16" name="Google Shape;116;p19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7" name="Google Shape;117;p19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8" name="Google Shape;118;p1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0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24" name="Google Shape;124;p2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1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1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1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0" name="Google Shape;130;p21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1" name="Google Shape;131;p2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2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5" name="Google Shape;135;p22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136" name="Google Shape;136;p22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22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22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9" name="Google Shape;139;p22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0" name="Google Shape;140;p22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141" name="Google Shape;141;p2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2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4" name="Google Shape;144;p22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145" name="Google Shape;145;p2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2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2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8" name="Google Shape;148;p22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49" name="Google Shape;149;p2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3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3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3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55" name="Google Shape;155;p23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6" name="Google Shape;156;p23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57" name="Google Shape;157;p2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4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63" name="Google Shape;163;p2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6" name="Google Shape;166;p25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67" name="Google Shape;167;p25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25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2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0" name="Google Shape;170;p25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71" name="Google Shape;171;p25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25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2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4" name="Google Shape;174;p25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5" name="Google Shape;175;p25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6" name="Google Shape;176;p2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1" name="Google Shape;181;p2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82" name="Google Shape;182;p2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2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62" name="Google Shape;62;p15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agenda.infn.it/event/22947/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3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Relationship Id="rId5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Relationship Id="rId4" Type="http://schemas.openxmlformats.org/officeDocument/2006/relationships/image" Target="../media/image37.png"/><Relationship Id="rId5" Type="http://schemas.openxmlformats.org/officeDocument/2006/relationships/image" Target="../media/image31.png"/><Relationship Id="rId6" Type="http://schemas.openxmlformats.org/officeDocument/2006/relationships/hyperlink" Target="https://arxiv.org/abs/2306.17836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Relationship Id="rId4" Type="http://schemas.openxmlformats.org/officeDocument/2006/relationships/image" Target="../media/image4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Relationship Id="rId4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png"/><Relationship Id="rId4" Type="http://schemas.openxmlformats.org/officeDocument/2006/relationships/image" Target="../media/image26.png"/><Relationship Id="rId5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580"/>
              <a:t>Overview WG4 Gravitational waves and cosmology</a:t>
            </a:r>
            <a:endParaRPr b="1" sz="2580"/>
          </a:p>
        </p:txBody>
      </p:sp>
      <p:sp>
        <p:nvSpPr>
          <p:cNvPr id="190" name="Google Shape;190;p2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Workshop of the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JENAS Initiative “Gravitational Wave Probes of Fundamental Physics”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February 9th, 2024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Sapienza University of Rome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91" name="Google Shape;191;p2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Simone Mastrogiovanni,</a:t>
            </a:r>
            <a:br>
              <a:rPr lang="en"/>
            </a:br>
            <a:r>
              <a:rPr lang="en"/>
              <a:t>INFN Rome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and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Carlo Tasillo,</a:t>
            </a:r>
            <a:br>
              <a:rPr lang="en"/>
            </a:br>
            <a:r>
              <a:rPr lang="en"/>
              <a:t>DESY Hamburg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5175" y="660825"/>
            <a:ext cx="4097375" cy="3949274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7"/>
          <p:cNvSpPr txBox="1"/>
          <p:nvPr/>
        </p:nvSpPr>
        <p:spPr>
          <a:xfrm>
            <a:off x="50812" y="31379"/>
            <a:ext cx="8232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282B1"/>
                </a:solidFill>
                <a:latin typeface="Calibri"/>
                <a:ea typeface="Calibri"/>
                <a:cs typeface="Calibri"/>
                <a:sym typeface="Calibri"/>
              </a:rPr>
              <a:t>Dark sirens: Cosmology aided by galaxy surveys</a:t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0" name="Google Shape;300;p37"/>
          <p:cNvCxnSpPr/>
          <p:nvPr/>
        </p:nvCxnSpPr>
        <p:spPr>
          <a:xfrm>
            <a:off x="2664" y="582125"/>
            <a:ext cx="6584100" cy="8100"/>
          </a:xfrm>
          <a:prstGeom prst="straightConnector1">
            <a:avLst/>
          </a:prstGeom>
          <a:noFill/>
          <a:ln cap="flat" cmpd="sng" w="28575">
            <a:solidFill>
              <a:srgbClr val="3282B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301" name="Google Shape;301;p37"/>
          <p:cNvSpPr/>
          <p:nvPr/>
        </p:nvSpPr>
        <p:spPr>
          <a:xfrm rot="6776891">
            <a:off x="5828444" y="2342002"/>
            <a:ext cx="189280" cy="353939"/>
          </a:xfrm>
          <a:prstGeom prst="can">
            <a:avLst>
              <a:gd fmla="val 25000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7"/>
          <p:cNvSpPr txBox="1"/>
          <p:nvPr/>
        </p:nvSpPr>
        <p:spPr>
          <a:xfrm>
            <a:off x="5142750" y="1763075"/>
            <a:ext cx="1640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2C93D1"/>
                </a:solidFill>
                <a:latin typeface="Lato"/>
                <a:ea typeface="Lato"/>
                <a:cs typeface="Lato"/>
                <a:sym typeface="Lato"/>
              </a:rPr>
              <a:t>GW190814</a:t>
            </a:r>
            <a:br>
              <a:rPr b="1" i="1" lang="en">
                <a:solidFill>
                  <a:srgbClr val="2C93D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i="1" lang="en" sz="1100">
                <a:solidFill>
                  <a:srgbClr val="2C93D1"/>
                </a:solidFill>
                <a:latin typeface="Lato"/>
                <a:ea typeface="Lato"/>
                <a:cs typeface="Lato"/>
                <a:sym typeface="Lato"/>
              </a:rPr>
              <a:t>H</a:t>
            </a:r>
            <a:r>
              <a:rPr b="1" baseline="-25000" i="1" lang="en" sz="1100">
                <a:solidFill>
                  <a:srgbClr val="2C93D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r>
              <a:rPr b="1" i="1" lang="en" sz="1100">
                <a:solidFill>
                  <a:srgbClr val="2C93D1"/>
                </a:solidFill>
                <a:latin typeface="Lato"/>
                <a:ea typeface="Lato"/>
                <a:cs typeface="Lato"/>
                <a:sym typeface="Lato"/>
              </a:rPr>
              <a:t>=67.7 km/s/Mpc</a:t>
            </a:r>
            <a:endParaRPr sz="1100"/>
          </a:p>
        </p:txBody>
      </p:sp>
      <p:sp>
        <p:nvSpPr>
          <p:cNvPr id="303" name="Google Shape;303;p37"/>
          <p:cNvSpPr txBox="1"/>
          <p:nvPr/>
        </p:nvSpPr>
        <p:spPr>
          <a:xfrm>
            <a:off x="5513300" y="1030950"/>
            <a:ext cx="248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Apparent magnitude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4" name="Google Shape;304;p37"/>
          <p:cNvSpPr txBox="1"/>
          <p:nvPr/>
        </p:nvSpPr>
        <p:spPr>
          <a:xfrm>
            <a:off x="6510575" y="3275100"/>
            <a:ext cx="152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Fainter galaxies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5" name="Google Shape;305;p37"/>
          <p:cNvSpPr/>
          <p:nvPr/>
        </p:nvSpPr>
        <p:spPr>
          <a:xfrm rot="6778154">
            <a:off x="6405894" y="2547555"/>
            <a:ext cx="295205" cy="455295"/>
          </a:xfrm>
          <a:prstGeom prst="can">
            <a:avLst>
              <a:gd fmla="val 25000" name="adj"/>
            </a:avLst>
          </a:prstGeom>
          <a:noFill/>
          <a:ln cap="flat" cmpd="sng" w="28575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7"/>
          <p:cNvSpPr txBox="1"/>
          <p:nvPr/>
        </p:nvSpPr>
        <p:spPr>
          <a:xfrm>
            <a:off x="6472775" y="2158075"/>
            <a:ext cx="1640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2C93D1"/>
                </a:solidFill>
                <a:latin typeface="Lato"/>
                <a:ea typeface="Lato"/>
                <a:cs typeface="Lato"/>
                <a:sym typeface="Lato"/>
              </a:rPr>
              <a:t>GW190814</a:t>
            </a:r>
            <a:br>
              <a:rPr b="1" i="1" lang="en">
                <a:solidFill>
                  <a:srgbClr val="2C93D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i="1" lang="en" sz="1100">
                <a:solidFill>
                  <a:srgbClr val="2C93D1"/>
                </a:solidFill>
                <a:latin typeface="Lato"/>
                <a:ea typeface="Lato"/>
                <a:cs typeface="Lato"/>
                <a:sym typeface="Lato"/>
              </a:rPr>
              <a:t>H</a:t>
            </a:r>
            <a:r>
              <a:rPr b="1" baseline="-25000" i="1" lang="en" sz="1100">
                <a:solidFill>
                  <a:srgbClr val="2C93D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r>
              <a:rPr b="1" i="1" lang="en" sz="1100">
                <a:solidFill>
                  <a:srgbClr val="2C93D1"/>
                </a:solidFill>
                <a:latin typeface="Lato"/>
                <a:ea typeface="Lato"/>
                <a:cs typeface="Lato"/>
                <a:sym typeface="Lato"/>
              </a:rPr>
              <a:t>=120 km/s/Mpc</a:t>
            </a:r>
            <a:endParaRPr sz="1100"/>
          </a:p>
        </p:txBody>
      </p:sp>
      <p:sp>
        <p:nvSpPr>
          <p:cNvPr id="307" name="Google Shape;307;p37"/>
          <p:cNvSpPr txBox="1"/>
          <p:nvPr/>
        </p:nvSpPr>
        <p:spPr>
          <a:xfrm>
            <a:off x="315425" y="1230650"/>
            <a:ext cx="4420800" cy="32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A cosmological model has statistical support when the GW localization matched an </a:t>
            </a:r>
            <a:r>
              <a:rPr i="1" lang="en" sz="1500">
                <a:latin typeface="Lato"/>
                <a:ea typeface="Lato"/>
                <a:cs typeface="Lato"/>
                <a:sym typeface="Lato"/>
              </a:rPr>
              <a:t>overdensity 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 of galaxies.</a:t>
            </a:r>
            <a:br>
              <a:rPr lang="en" sz="1500">
                <a:latin typeface="Lato"/>
                <a:ea typeface="Lato"/>
                <a:cs typeface="Lato"/>
                <a:sym typeface="Lato"/>
              </a:rPr>
            </a:b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Galaxy catalogs are not complete at higher redshifts, we need to apply corrections in order to now bias our analyses </a:t>
            </a:r>
            <a:r>
              <a:rPr i="1" lang="en" sz="120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[R. Gray+, PRD (2019)].</a:t>
            </a:r>
            <a:br>
              <a:rPr i="1" lang="en" sz="120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</a:br>
            <a:endParaRPr i="1" sz="1200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400"/>
              <a:buFont typeface="Lato"/>
              <a:buChar char="●"/>
            </a:pPr>
            <a:r>
              <a:rPr b="1" i="1" lang="en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Open question: </a:t>
            </a:r>
            <a:r>
              <a:rPr i="1" lang="en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 How does galaxy properties correlate with CBC hosting?</a:t>
            </a:r>
            <a:br>
              <a:rPr i="1" lang="en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</a:br>
            <a:endParaRPr i="1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400"/>
              <a:buFont typeface="Lato"/>
              <a:buChar char="○"/>
            </a:pPr>
            <a:r>
              <a:rPr i="1" lang="en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Two main actors: Star Formation rate and total stellar mass </a:t>
            </a:r>
            <a:r>
              <a:rPr i="1" lang="en" sz="110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[M. Artale +, MNRAS (2021)]</a:t>
            </a:r>
            <a:endParaRPr i="1" sz="1100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8" name="Google Shape;308;p3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0350" y="918175"/>
            <a:ext cx="4963824" cy="376455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8"/>
          <p:cNvSpPr txBox="1"/>
          <p:nvPr/>
        </p:nvSpPr>
        <p:spPr>
          <a:xfrm>
            <a:off x="302050" y="1463550"/>
            <a:ext cx="30063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Lato"/>
                <a:ea typeface="Lato"/>
                <a:cs typeface="Lato"/>
                <a:sym typeface="Lato"/>
              </a:rPr>
              <a:t>Main result of the paper showing various H0 posteriors.</a:t>
            </a:r>
            <a:endParaRPr b="1"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We select the </a:t>
            </a:r>
            <a:r>
              <a:rPr lang="en" sz="16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K-band 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for the luminosities of galaxies and the </a:t>
            </a:r>
            <a:r>
              <a:rPr lang="en" sz="16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preferred mass model 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(powerlaw+Gaussian peak)  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Lato"/>
                <a:ea typeface="Lato"/>
                <a:cs typeface="Lato"/>
                <a:sym typeface="Lato"/>
              </a:rPr>
              <a:t> </a:t>
            </a:r>
            <a:endParaRPr b="1" sz="16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5" name="Google Shape;315;p38"/>
          <p:cNvCxnSpPr/>
          <p:nvPr/>
        </p:nvCxnSpPr>
        <p:spPr>
          <a:xfrm rot="10800000">
            <a:off x="5943118" y="1440090"/>
            <a:ext cx="448200" cy="275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6" name="Google Shape;316;p38"/>
          <p:cNvSpPr txBox="1"/>
          <p:nvPr/>
        </p:nvSpPr>
        <p:spPr>
          <a:xfrm>
            <a:off x="4953009" y="1101400"/>
            <a:ext cx="1426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H</a:t>
            </a:r>
            <a:r>
              <a:rPr b="1" baseline="-25000" lang="en" sz="1000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r>
              <a:rPr b="1" lang="en" sz="1000">
                <a:solidFill>
                  <a:srgbClr val="0000FF"/>
                </a:solidFill>
                <a:latin typeface="Lato"/>
                <a:ea typeface="Lato"/>
                <a:cs typeface="Lato"/>
                <a:sym typeface="Lato"/>
              </a:rPr>
              <a:t> = 68 +8 -6 km/s/Mpc</a:t>
            </a:r>
            <a:endParaRPr b="1" sz="1000">
              <a:solidFill>
                <a:srgbClr val="0000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17" name="Google Shape;317;p38"/>
          <p:cNvCxnSpPr/>
          <p:nvPr/>
        </p:nvCxnSpPr>
        <p:spPr>
          <a:xfrm flipH="1" rot="10800000">
            <a:off x="6815309" y="2388598"/>
            <a:ext cx="224700" cy="671100"/>
          </a:xfrm>
          <a:prstGeom prst="straightConnector1">
            <a:avLst/>
          </a:prstGeom>
          <a:noFill/>
          <a:ln cap="flat" cmpd="sng" w="9525">
            <a:solidFill>
              <a:srgbClr val="A64D7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8" name="Google Shape;318;p38"/>
          <p:cNvSpPr txBox="1"/>
          <p:nvPr/>
        </p:nvSpPr>
        <p:spPr>
          <a:xfrm>
            <a:off x="7039999" y="2188727"/>
            <a:ext cx="1426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A64D79"/>
                </a:solidFill>
              </a:rPr>
              <a:t>H</a:t>
            </a:r>
            <a:r>
              <a:rPr b="1" baseline="-25000" lang="en" sz="1000">
                <a:solidFill>
                  <a:srgbClr val="A64D79"/>
                </a:solidFill>
              </a:rPr>
              <a:t>0</a:t>
            </a:r>
            <a:r>
              <a:rPr b="1" lang="en" sz="1000">
                <a:solidFill>
                  <a:srgbClr val="A64D79"/>
                </a:solidFill>
              </a:rPr>
              <a:t> = 67 +14 -13 km/s/Mpc</a:t>
            </a:r>
            <a:endParaRPr b="1" sz="1000">
              <a:solidFill>
                <a:srgbClr val="A64D79"/>
              </a:solidFill>
            </a:endParaRPr>
          </a:p>
        </p:txBody>
      </p:sp>
      <p:cxnSp>
        <p:nvCxnSpPr>
          <p:cNvPr id="319" name="Google Shape;319;p38"/>
          <p:cNvCxnSpPr/>
          <p:nvPr/>
        </p:nvCxnSpPr>
        <p:spPr>
          <a:xfrm rot="10800000">
            <a:off x="5943123" y="2384861"/>
            <a:ext cx="279300" cy="33930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0" name="Google Shape;320;p38"/>
          <p:cNvSpPr txBox="1"/>
          <p:nvPr/>
        </p:nvSpPr>
        <p:spPr>
          <a:xfrm>
            <a:off x="4976825" y="1935400"/>
            <a:ext cx="1426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9900"/>
                </a:solidFill>
              </a:rPr>
              <a:t>H</a:t>
            </a:r>
            <a:r>
              <a:rPr b="1" baseline="-25000" lang="en" sz="1000">
                <a:solidFill>
                  <a:srgbClr val="FF9900"/>
                </a:solidFill>
              </a:rPr>
              <a:t>0</a:t>
            </a:r>
            <a:r>
              <a:rPr b="1" lang="en" sz="1000">
                <a:solidFill>
                  <a:srgbClr val="FF9900"/>
                </a:solidFill>
              </a:rPr>
              <a:t> = 67 +13 -12 km/s/Mpc</a:t>
            </a:r>
            <a:endParaRPr b="1" sz="1000">
              <a:solidFill>
                <a:srgbClr val="FF9900"/>
              </a:solidFill>
            </a:endParaRPr>
          </a:p>
        </p:txBody>
      </p:sp>
      <p:sp>
        <p:nvSpPr>
          <p:cNvPr id="321" name="Google Shape;321;p38"/>
          <p:cNvSpPr txBox="1"/>
          <p:nvPr/>
        </p:nvSpPr>
        <p:spPr>
          <a:xfrm>
            <a:off x="7274262" y="2724161"/>
            <a:ext cx="1426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</a:t>
            </a:r>
            <a:r>
              <a:rPr b="1" baseline="-25000" lang="en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r>
              <a:rPr b="1" lang="en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= 70 +12 -8 km/s/Mpc</a:t>
            </a:r>
            <a:endParaRPr b="1"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22" name="Google Shape;322;p38"/>
          <p:cNvCxnSpPr>
            <a:endCxn id="321" idx="1"/>
          </p:cNvCxnSpPr>
          <p:nvPr/>
        </p:nvCxnSpPr>
        <p:spPr>
          <a:xfrm flipH="1" rot="10800000">
            <a:off x="6957762" y="2970461"/>
            <a:ext cx="316500" cy="118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3" name="Google Shape;323;p38"/>
          <p:cNvSpPr txBox="1"/>
          <p:nvPr/>
        </p:nvSpPr>
        <p:spPr>
          <a:xfrm>
            <a:off x="50812" y="31379"/>
            <a:ext cx="8232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282B1"/>
                </a:solidFill>
                <a:latin typeface="Calibri"/>
                <a:ea typeface="Calibri"/>
                <a:cs typeface="Calibri"/>
                <a:sym typeface="Calibri"/>
              </a:rPr>
              <a:t>GW cosmology after GWTC-3: Dark sirens</a:t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4" name="Google Shape;324;p38"/>
          <p:cNvCxnSpPr/>
          <p:nvPr/>
        </p:nvCxnSpPr>
        <p:spPr>
          <a:xfrm>
            <a:off x="2664" y="582125"/>
            <a:ext cx="6584100" cy="8100"/>
          </a:xfrm>
          <a:prstGeom prst="straightConnector1">
            <a:avLst/>
          </a:prstGeom>
          <a:noFill/>
          <a:ln cap="flat" cmpd="sng" w="28575">
            <a:solidFill>
              <a:srgbClr val="3282B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325" name="Google Shape;325;p3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6" name="Google Shape;326;p38"/>
          <p:cNvSpPr txBox="1"/>
          <p:nvPr/>
        </p:nvSpPr>
        <p:spPr>
          <a:xfrm>
            <a:off x="4821525" y="7156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[LVK+, ApJ 949 76 (2023)]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5500" y="1174375"/>
            <a:ext cx="4228400" cy="3137199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9"/>
          <p:cNvSpPr txBox="1"/>
          <p:nvPr/>
        </p:nvSpPr>
        <p:spPr>
          <a:xfrm>
            <a:off x="50812" y="31379"/>
            <a:ext cx="8232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282B1"/>
                </a:solidFill>
                <a:latin typeface="Calibri"/>
                <a:ea typeface="Calibri"/>
                <a:cs typeface="Calibri"/>
                <a:sym typeface="Calibri"/>
              </a:rPr>
              <a:t>Spectral sirens: GW-only cosmology</a:t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3" name="Google Shape;333;p39"/>
          <p:cNvCxnSpPr/>
          <p:nvPr/>
        </p:nvCxnSpPr>
        <p:spPr>
          <a:xfrm>
            <a:off x="2664" y="582125"/>
            <a:ext cx="6584100" cy="8100"/>
          </a:xfrm>
          <a:prstGeom prst="straightConnector1">
            <a:avLst/>
          </a:prstGeom>
          <a:noFill/>
          <a:ln cap="flat" cmpd="sng" w="28575">
            <a:solidFill>
              <a:srgbClr val="3282B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334" name="Google Shape;334;p39"/>
          <p:cNvSpPr txBox="1"/>
          <p:nvPr/>
        </p:nvSpPr>
        <p:spPr>
          <a:xfrm>
            <a:off x="86825" y="1154450"/>
            <a:ext cx="44598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Many GW are detected with large sky localizations and are very far (galaxy catalogs highly incomplete).</a:t>
            </a:r>
            <a:br>
              <a:rPr lang="en" sz="1500">
                <a:latin typeface="Lato"/>
                <a:ea typeface="Lato"/>
                <a:cs typeface="Lato"/>
                <a:sym typeface="Lato"/>
              </a:rPr>
            </a:b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If BBHs are </a:t>
            </a:r>
            <a:r>
              <a:rPr i="1" lang="en" sz="1500">
                <a:latin typeface="Lato"/>
                <a:ea typeface="Lato"/>
                <a:cs typeface="Lato"/>
                <a:sym typeface="Lato"/>
              </a:rPr>
              <a:t>preferentially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 produced at a given mass, we can exploit the mass-redshift relation to assign a redshift to the GW source </a:t>
            </a:r>
            <a:r>
              <a:rPr i="1" lang="en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[SM+, PRD 104 (2021)]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.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35" name="Google Shape;33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7299" y="3494100"/>
            <a:ext cx="2820447" cy="3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9"/>
          <p:cNvSpPr/>
          <p:nvPr/>
        </p:nvSpPr>
        <p:spPr>
          <a:xfrm>
            <a:off x="5625350" y="2749175"/>
            <a:ext cx="1882500" cy="493200"/>
          </a:xfrm>
          <a:prstGeom prst="ellipse">
            <a:avLst/>
          </a:prstGeom>
          <a:noFill/>
          <a:ln cap="flat" cmpd="sng" w="28575">
            <a:solidFill>
              <a:srgbClr val="EF922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337" name="Google Shape;337;p39"/>
          <p:cNvSpPr txBox="1"/>
          <p:nvPr/>
        </p:nvSpPr>
        <p:spPr>
          <a:xfrm>
            <a:off x="6683200" y="3336350"/>
            <a:ext cx="169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rPr>
              <a:t>Excess of BBHs</a:t>
            </a:r>
            <a:endParaRPr b="1">
              <a:solidFill>
                <a:srgbClr val="FF99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8" name="Google Shape;338;p3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0225" y="505825"/>
            <a:ext cx="4102825" cy="409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40"/>
          <p:cNvSpPr txBox="1"/>
          <p:nvPr/>
        </p:nvSpPr>
        <p:spPr>
          <a:xfrm>
            <a:off x="36500" y="3494250"/>
            <a:ext cx="2608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Posteriors of H</a:t>
            </a:r>
            <a:r>
              <a:rPr b="1" baseline="-25000" lang="en" sz="1300">
                <a:latin typeface="Lato"/>
                <a:ea typeface="Lato"/>
                <a:cs typeface="Lato"/>
                <a:sym typeface="Lato"/>
              </a:rPr>
              <a:t>0</a:t>
            </a:r>
            <a:r>
              <a:rPr b="1" lang="en">
                <a:latin typeface="Lato"/>
                <a:ea typeface="Lato"/>
                <a:cs typeface="Lato"/>
                <a:sym typeface="Lato"/>
              </a:rPr>
              <a:t>, mu of the Gaussian peak, maximum mass of the BH and the merger rate evolution.</a:t>
            </a:r>
            <a:endParaRPr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5" name="Google Shape;345;p40"/>
          <p:cNvSpPr/>
          <p:nvPr/>
        </p:nvSpPr>
        <p:spPr>
          <a:xfrm>
            <a:off x="2898525" y="1483225"/>
            <a:ext cx="1285500" cy="960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40"/>
          <p:cNvSpPr/>
          <p:nvPr/>
        </p:nvSpPr>
        <p:spPr>
          <a:xfrm>
            <a:off x="2898525" y="2397625"/>
            <a:ext cx="1285500" cy="960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40"/>
          <p:cNvSpPr/>
          <p:nvPr/>
        </p:nvSpPr>
        <p:spPr>
          <a:xfrm>
            <a:off x="2898525" y="3312025"/>
            <a:ext cx="1285500" cy="9600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40"/>
          <p:cNvSpPr txBox="1"/>
          <p:nvPr/>
        </p:nvSpPr>
        <p:spPr>
          <a:xfrm>
            <a:off x="1156875" y="2456100"/>
            <a:ext cx="1788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Population parameters that correlate with H0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49" name="Google Shape;349;p40"/>
          <p:cNvCxnSpPr/>
          <p:nvPr/>
        </p:nvCxnSpPr>
        <p:spPr>
          <a:xfrm flipH="1">
            <a:off x="4236925" y="693750"/>
            <a:ext cx="784800" cy="175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0" name="Google Shape;350;p40"/>
          <p:cNvSpPr txBox="1"/>
          <p:nvPr/>
        </p:nvSpPr>
        <p:spPr>
          <a:xfrm>
            <a:off x="5157250" y="565425"/>
            <a:ext cx="1788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Statistical </a:t>
            </a:r>
            <a:r>
              <a:rPr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result with GW data only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,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no galaxy catalog information has been used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51" name="Google Shape;351;p40"/>
          <p:cNvCxnSpPr/>
          <p:nvPr/>
        </p:nvCxnSpPr>
        <p:spPr>
          <a:xfrm flipH="1" rot="10800000">
            <a:off x="2504475" y="2191675"/>
            <a:ext cx="392400" cy="378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2" name="Google Shape;352;p40"/>
          <p:cNvCxnSpPr/>
          <p:nvPr/>
        </p:nvCxnSpPr>
        <p:spPr>
          <a:xfrm flipH="1" rot="10800000">
            <a:off x="2520375" y="2871750"/>
            <a:ext cx="348600" cy="6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3" name="Google Shape;353;p40"/>
          <p:cNvCxnSpPr/>
          <p:nvPr/>
        </p:nvCxnSpPr>
        <p:spPr>
          <a:xfrm>
            <a:off x="2358200" y="3235700"/>
            <a:ext cx="483600" cy="294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4" name="Google Shape;354;p40"/>
          <p:cNvSpPr txBox="1"/>
          <p:nvPr/>
        </p:nvSpPr>
        <p:spPr>
          <a:xfrm>
            <a:off x="-408900" y="781700"/>
            <a:ext cx="35658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The excess of BBHs 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around 35 solar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masses </a:t>
            </a:r>
            <a:r>
              <a:rPr lang="en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sets a scale for the redshift</a:t>
            </a:r>
            <a:r>
              <a:rPr lang="en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and provides constraints on H0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.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55" name="Google Shape;355;p40"/>
          <p:cNvCxnSpPr/>
          <p:nvPr/>
        </p:nvCxnSpPr>
        <p:spPr>
          <a:xfrm>
            <a:off x="2655850" y="1408500"/>
            <a:ext cx="441600" cy="350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6" name="Google Shape;356;p40"/>
          <p:cNvSpPr txBox="1"/>
          <p:nvPr/>
        </p:nvSpPr>
        <p:spPr>
          <a:xfrm>
            <a:off x="50812" y="31379"/>
            <a:ext cx="8232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282B1"/>
                </a:solidFill>
                <a:latin typeface="Calibri"/>
                <a:ea typeface="Calibri"/>
                <a:cs typeface="Calibri"/>
                <a:sym typeface="Calibri"/>
              </a:rPr>
              <a:t>GW cosmology after GWTC-3: Spectral sirens</a:t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7" name="Google Shape;357;p40"/>
          <p:cNvCxnSpPr/>
          <p:nvPr/>
        </p:nvCxnSpPr>
        <p:spPr>
          <a:xfrm>
            <a:off x="2664" y="582125"/>
            <a:ext cx="6584100" cy="8100"/>
          </a:xfrm>
          <a:prstGeom prst="straightConnector1">
            <a:avLst/>
          </a:prstGeom>
          <a:noFill/>
          <a:ln cap="flat" cmpd="sng" w="28575">
            <a:solidFill>
              <a:srgbClr val="3282B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358" name="Google Shape;358;p40"/>
          <p:cNvSpPr txBox="1"/>
          <p:nvPr/>
        </p:nvSpPr>
        <p:spPr>
          <a:xfrm>
            <a:off x="5278725" y="20872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[LVK+, ApJ 949 76 (2023)]</a:t>
            </a:r>
            <a:endParaRPr/>
          </a:p>
        </p:txBody>
      </p:sp>
      <p:sp>
        <p:nvSpPr>
          <p:cNvPr id="359" name="Google Shape;359;p4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1"/>
          <p:cNvSpPr txBox="1"/>
          <p:nvPr>
            <p:ph idx="12" type="sldNum"/>
          </p:nvPr>
        </p:nvSpPr>
        <p:spPr>
          <a:xfrm>
            <a:off x="8472458" y="4434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5" name="Google Shape;365;p41"/>
          <p:cNvSpPr txBox="1"/>
          <p:nvPr/>
        </p:nvSpPr>
        <p:spPr>
          <a:xfrm>
            <a:off x="50812" y="31379"/>
            <a:ext cx="8232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282B1"/>
                </a:solidFill>
                <a:latin typeface="Calibri"/>
                <a:ea typeface="Calibri"/>
                <a:cs typeface="Calibri"/>
                <a:sym typeface="Calibri"/>
              </a:rPr>
              <a:t>What is next for GW cosmology?</a:t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6" name="Google Shape;366;p41"/>
          <p:cNvCxnSpPr/>
          <p:nvPr/>
        </p:nvCxnSpPr>
        <p:spPr>
          <a:xfrm>
            <a:off x="2664" y="582125"/>
            <a:ext cx="6584100" cy="8100"/>
          </a:xfrm>
          <a:prstGeom prst="straightConnector1">
            <a:avLst/>
          </a:prstGeom>
          <a:noFill/>
          <a:ln cap="flat" cmpd="sng" w="28575">
            <a:solidFill>
              <a:srgbClr val="3282B1"/>
            </a:solidFill>
            <a:prstDash val="solid"/>
            <a:round/>
            <a:headEnd len="med" w="med" type="none"/>
            <a:tailEnd len="med" w="med" type="oval"/>
          </a:ln>
        </p:spPr>
      </p:cxnSp>
      <p:pic>
        <p:nvPicPr>
          <p:cNvPr id="367" name="Google Shape;36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675" y="2724150"/>
            <a:ext cx="3064485" cy="186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6200" y="2724150"/>
            <a:ext cx="3728500" cy="186425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41"/>
          <p:cNvSpPr txBox="1"/>
          <p:nvPr/>
        </p:nvSpPr>
        <p:spPr>
          <a:xfrm>
            <a:off x="0" y="2286000"/>
            <a:ext cx="3451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Einstein Telescope 2035+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1"/>
          <p:cNvSpPr txBox="1"/>
          <p:nvPr/>
        </p:nvSpPr>
        <p:spPr>
          <a:xfrm>
            <a:off x="5086650" y="2321900"/>
            <a:ext cx="3451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LISA 2035+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1" name="Google Shape;37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35812" y="682188"/>
            <a:ext cx="2609912" cy="1794313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1"/>
          <p:cNvSpPr txBox="1"/>
          <p:nvPr/>
        </p:nvSpPr>
        <p:spPr>
          <a:xfrm>
            <a:off x="76200" y="685800"/>
            <a:ext cx="2957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Improving the current detector network &lt; 2035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2"/>
          <p:cNvSpPr txBox="1"/>
          <p:nvPr/>
        </p:nvSpPr>
        <p:spPr>
          <a:xfrm>
            <a:off x="25412" y="11979"/>
            <a:ext cx="8232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282B1"/>
                </a:solidFill>
                <a:latin typeface="Calibri"/>
                <a:ea typeface="Calibri"/>
                <a:cs typeface="Calibri"/>
                <a:sym typeface="Calibri"/>
              </a:rPr>
              <a:t>Moving forward with ground-based GW detectors</a:t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8" name="Google Shape;378;p42"/>
          <p:cNvCxnSpPr/>
          <p:nvPr/>
        </p:nvCxnSpPr>
        <p:spPr>
          <a:xfrm>
            <a:off x="2664" y="582125"/>
            <a:ext cx="6584100" cy="8100"/>
          </a:xfrm>
          <a:prstGeom prst="straightConnector1">
            <a:avLst/>
          </a:prstGeom>
          <a:noFill/>
          <a:ln cap="flat" cmpd="sng" w="28575">
            <a:solidFill>
              <a:srgbClr val="3282B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379" name="Google Shape;379;p4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0" name="Google Shape;38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789" y="880200"/>
            <a:ext cx="8406860" cy="366347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2"/>
          <p:cNvSpPr txBox="1"/>
          <p:nvPr/>
        </p:nvSpPr>
        <p:spPr>
          <a:xfrm>
            <a:off x="3811782" y="2692751"/>
            <a:ext cx="6735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2" name="Google Shape;382;p42"/>
          <p:cNvSpPr txBox="1"/>
          <p:nvPr/>
        </p:nvSpPr>
        <p:spPr>
          <a:xfrm>
            <a:off x="3098309" y="3347467"/>
            <a:ext cx="8778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PostO5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3" name="Google Shape;383;p42"/>
          <p:cNvSpPr txBox="1"/>
          <p:nvPr/>
        </p:nvSpPr>
        <p:spPr>
          <a:xfrm>
            <a:off x="2709896" y="2099409"/>
            <a:ext cx="8778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O5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4" name="Google Shape;384;p42"/>
          <p:cNvSpPr txBox="1"/>
          <p:nvPr/>
        </p:nvSpPr>
        <p:spPr>
          <a:xfrm>
            <a:off x="2148681" y="2442321"/>
            <a:ext cx="8778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O4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5" name="Google Shape;385;p42"/>
          <p:cNvSpPr txBox="1"/>
          <p:nvPr/>
        </p:nvSpPr>
        <p:spPr>
          <a:xfrm>
            <a:off x="1591277" y="2743844"/>
            <a:ext cx="8778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O3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6" name="Google Shape;386;p42"/>
          <p:cNvSpPr txBox="1"/>
          <p:nvPr/>
        </p:nvSpPr>
        <p:spPr>
          <a:xfrm>
            <a:off x="1228347" y="3037000"/>
            <a:ext cx="8778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O2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7" name="Google Shape;387;p42"/>
          <p:cNvSpPr txBox="1"/>
          <p:nvPr/>
        </p:nvSpPr>
        <p:spPr>
          <a:xfrm>
            <a:off x="1023987" y="3311641"/>
            <a:ext cx="877800" cy="4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O1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8" name="Google Shape;388;p42"/>
          <p:cNvSpPr/>
          <p:nvPr/>
        </p:nvSpPr>
        <p:spPr>
          <a:xfrm>
            <a:off x="2324069" y="1255608"/>
            <a:ext cx="938700" cy="167100"/>
          </a:xfrm>
          <a:prstGeom prst="rect">
            <a:avLst/>
          </a:prstGeom>
          <a:solidFill>
            <a:srgbClr val="B4A7D6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Times New Roman"/>
                <a:ea typeface="Times New Roman"/>
                <a:cs typeface="Times New Roman"/>
                <a:sym typeface="Times New Roman"/>
              </a:rPr>
              <a:t>EUCLID </a:t>
            </a:r>
            <a:endParaRPr b="1"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9" name="Google Shape;389;p42"/>
          <p:cNvSpPr/>
          <p:nvPr/>
        </p:nvSpPr>
        <p:spPr>
          <a:xfrm>
            <a:off x="2324069" y="1068315"/>
            <a:ext cx="1739700" cy="167100"/>
          </a:xfrm>
          <a:prstGeom prst="rect">
            <a:avLst/>
          </a:prstGeom>
          <a:gradFill>
            <a:gsLst>
              <a:gs pos="0">
                <a:srgbClr val="9FC5E8"/>
              </a:gs>
              <a:gs pos="100000">
                <a:srgbClr val="EA9999"/>
              </a:gs>
            </a:gsLst>
            <a:lin ang="0" scaled="0"/>
          </a:gra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latin typeface="Times New Roman"/>
                <a:ea typeface="Times New Roman"/>
                <a:cs typeface="Times New Roman"/>
                <a:sym typeface="Times New Roman"/>
              </a:rPr>
              <a:t>HERA                   SKAO </a:t>
            </a:r>
            <a:endParaRPr b="1"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0" name="Google Shape;390;p42"/>
          <p:cNvSpPr txBox="1"/>
          <p:nvPr/>
        </p:nvSpPr>
        <p:spPr>
          <a:xfrm>
            <a:off x="692200" y="431805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Using expected detection ranges from </a:t>
            </a:r>
            <a:endParaRPr sz="1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3"/>
          <p:cNvSpPr txBox="1"/>
          <p:nvPr/>
        </p:nvSpPr>
        <p:spPr>
          <a:xfrm>
            <a:off x="-11399" y="20923"/>
            <a:ext cx="64851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282B1"/>
                </a:solidFill>
                <a:latin typeface="Calibri"/>
                <a:ea typeface="Calibri"/>
                <a:cs typeface="Calibri"/>
                <a:sym typeface="Calibri"/>
              </a:rPr>
              <a:t>Dark sirens with 2.5 Generation GW detectors</a:t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4285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" name="Google Shape;39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0900" y="968451"/>
            <a:ext cx="4940425" cy="358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3"/>
          <p:cNvSpPr txBox="1"/>
          <p:nvPr>
            <p:ph idx="12" type="sldNum"/>
          </p:nvPr>
        </p:nvSpPr>
        <p:spPr>
          <a:xfrm>
            <a:off x="8472458" y="4358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8" name="Google Shape;398;p43"/>
          <p:cNvSpPr txBox="1"/>
          <p:nvPr/>
        </p:nvSpPr>
        <p:spPr>
          <a:xfrm>
            <a:off x="144925" y="767975"/>
            <a:ext cx="40848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Localization is of crucial importance for the galaxy catalog method.</a:t>
            </a:r>
            <a:br>
              <a:rPr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</a:br>
            <a:endParaRPr sz="15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Lato"/>
              <a:buChar char="●"/>
            </a:pPr>
            <a:r>
              <a:rPr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About 3000 dark sirens will be localized better than GW190814.</a:t>
            </a:r>
            <a:br>
              <a:rPr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</a:br>
            <a:endParaRPr sz="15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Lato"/>
              <a:buChar char="●"/>
            </a:pPr>
            <a:r>
              <a:rPr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~5 dark sirens will be so well localized to have ~1 galaxy in their localization volume.</a:t>
            </a:r>
            <a:br>
              <a:rPr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</a:br>
            <a:endParaRPr sz="15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Lato"/>
              <a:buChar char="●"/>
            </a:pPr>
            <a:r>
              <a:rPr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~100 dark sirens will have less than 1000 galaxies in their localization paper.</a:t>
            </a:r>
            <a:br>
              <a:rPr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</a:br>
            <a:endParaRPr sz="15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Lato"/>
              <a:buChar char="●"/>
            </a:pPr>
            <a:r>
              <a:rPr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With one year of observation, constraint on H0 at the 5% precision</a:t>
            </a:r>
            <a:endParaRPr sz="15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99" name="Google Shape;399;p43"/>
          <p:cNvCxnSpPr/>
          <p:nvPr/>
        </p:nvCxnSpPr>
        <p:spPr>
          <a:xfrm>
            <a:off x="2664" y="582125"/>
            <a:ext cx="6584100" cy="8100"/>
          </a:xfrm>
          <a:prstGeom prst="straightConnector1">
            <a:avLst/>
          </a:prstGeom>
          <a:noFill/>
          <a:ln cap="flat" cmpd="sng" w="28575">
            <a:solidFill>
              <a:srgbClr val="3282B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400" name="Google Shape;400;p43"/>
          <p:cNvSpPr txBox="1"/>
          <p:nvPr/>
        </p:nvSpPr>
        <p:spPr>
          <a:xfrm>
            <a:off x="2410775" y="44782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https://arxiv.org/pdf/2402.03120.pdf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4"/>
          <p:cNvSpPr txBox="1"/>
          <p:nvPr/>
        </p:nvSpPr>
        <p:spPr>
          <a:xfrm>
            <a:off x="8601625" y="4802613"/>
            <a:ext cx="612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13</a:t>
            </a:r>
            <a:endParaRPr b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6" name="Google Shape;406;p44"/>
          <p:cNvSpPr txBox="1"/>
          <p:nvPr/>
        </p:nvSpPr>
        <p:spPr>
          <a:xfrm>
            <a:off x="8601625" y="4802613"/>
            <a:ext cx="612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10</a:t>
            </a:r>
            <a:endParaRPr b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7" name="Google Shape;407;p44"/>
          <p:cNvSpPr txBox="1"/>
          <p:nvPr>
            <p:ph idx="12" type="sldNum"/>
          </p:nvPr>
        </p:nvSpPr>
        <p:spPr>
          <a:xfrm>
            <a:off x="8548658" y="4434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08" name="Google Shape;40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868150"/>
            <a:ext cx="4355375" cy="36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8775" y="767428"/>
            <a:ext cx="4197810" cy="3795068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4"/>
          <p:cNvSpPr txBox="1"/>
          <p:nvPr/>
        </p:nvSpPr>
        <p:spPr>
          <a:xfrm>
            <a:off x="429125" y="685800"/>
            <a:ext cx="4014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Detection prospects for Einstein Telescope</a:t>
            </a:r>
            <a:endParaRPr b="1" sz="15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1" name="Google Shape;411;p44"/>
          <p:cNvSpPr txBox="1"/>
          <p:nvPr/>
        </p:nvSpPr>
        <p:spPr>
          <a:xfrm>
            <a:off x="5305475" y="567549"/>
            <a:ext cx="3177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Detection prospects for LISA</a:t>
            </a:r>
            <a:endParaRPr b="1" sz="15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2" name="Google Shape;412;p44"/>
          <p:cNvSpPr txBox="1"/>
          <p:nvPr/>
        </p:nvSpPr>
        <p:spPr>
          <a:xfrm>
            <a:off x="554325" y="43732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M. Branchesi, JCAP07(2023)068 </a:t>
            </a:r>
            <a:endParaRPr/>
          </a:p>
        </p:txBody>
      </p:sp>
      <p:sp>
        <p:nvSpPr>
          <p:cNvPr id="413" name="Google Shape;413;p44"/>
          <p:cNvSpPr txBox="1"/>
          <p:nvPr/>
        </p:nvSpPr>
        <p:spPr>
          <a:xfrm>
            <a:off x="6212379" y="4452109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P. Amaro-Seoane arXiv 1702.00786</a:t>
            </a:r>
            <a:endParaRPr/>
          </a:p>
        </p:txBody>
      </p:sp>
      <p:cxnSp>
        <p:nvCxnSpPr>
          <p:cNvPr id="414" name="Google Shape;414;p44"/>
          <p:cNvCxnSpPr/>
          <p:nvPr/>
        </p:nvCxnSpPr>
        <p:spPr>
          <a:xfrm>
            <a:off x="2664" y="582125"/>
            <a:ext cx="6584100" cy="8100"/>
          </a:xfrm>
          <a:prstGeom prst="straightConnector1">
            <a:avLst/>
          </a:prstGeom>
          <a:noFill/>
          <a:ln cap="flat" cmpd="sng" w="28575">
            <a:solidFill>
              <a:srgbClr val="3282B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415" name="Google Shape;415;p44"/>
          <p:cNvSpPr txBox="1"/>
          <p:nvPr/>
        </p:nvSpPr>
        <p:spPr>
          <a:xfrm>
            <a:off x="0" y="0"/>
            <a:ext cx="6872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282B1"/>
                </a:solidFill>
                <a:latin typeface="Calibri"/>
                <a:ea typeface="Calibri"/>
                <a:cs typeface="Calibri"/>
                <a:sym typeface="Calibri"/>
              </a:rPr>
              <a:t>Detection ranges of 3G detectors</a:t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45"/>
          <p:cNvPicPr preferRelativeResize="0"/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5"/>
          <p:cNvSpPr txBox="1"/>
          <p:nvPr/>
        </p:nvSpPr>
        <p:spPr>
          <a:xfrm>
            <a:off x="566825" y="1905000"/>
            <a:ext cx="79824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0C343D"/>
                </a:solidFill>
              </a:rPr>
              <a:t>Gravitational wave backgrounds</a:t>
            </a:r>
            <a:endParaRPr b="1" sz="2800">
              <a:solidFill>
                <a:srgbClr val="0C343D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6"/>
          <p:cNvSpPr txBox="1"/>
          <p:nvPr/>
        </p:nvSpPr>
        <p:spPr>
          <a:xfrm>
            <a:off x="8601625" y="4802613"/>
            <a:ext cx="612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13</a:t>
            </a:r>
            <a:endParaRPr b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7" name="Google Shape;427;p46"/>
          <p:cNvSpPr txBox="1"/>
          <p:nvPr/>
        </p:nvSpPr>
        <p:spPr>
          <a:xfrm>
            <a:off x="8601625" y="4802613"/>
            <a:ext cx="612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10</a:t>
            </a:r>
            <a:endParaRPr b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8" name="Google Shape;428;p46"/>
          <p:cNvSpPr txBox="1"/>
          <p:nvPr>
            <p:ph idx="12" type="sldNum"/>
          </p:nvPr>
        </p:nvSpPr>
        <p:spPr>
          <a:xfrm>
            <a:off x="8548658" y="4434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29" name="Google Shape;429;p46"/>
          <p:cNvCxnSpPr/>
          <p:nvPr/>
        </p:nvCxnSpPr>
        <p:spPr>
          <a:xfrm>
            <a:off x="2664" y="582125"/>
            <a:ext cx="6584100" cy="8100"/>
          </a:xfrm>
          <a:prstGeom prst="straightConnector1">
            <a:avLst/>
          </a:prstGeom>
          <a:noFill/>
          <a:ln cap="flat" cmpd="sng" w="28575">
            <a:solidFill>
              <a:srgbClr val="3282B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430" name="Google Shape;430;p46"/>
          <p:cNvSpPr txBox="1"/>
          <p:nvPr/>
        </p:nvSpPr>
        <p:spPr>
          <a:xfrm>
            <a:off x="0" y="0"/>
            <a:ext cx="6872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282B1"/>
                </a:solidFill>
                <a:latin typeface="Calibri"/>
                <a:ea typeface="Calibri"/>
                <a:cs typeface="Calibri"/>
                <a:sym typeface="Calibri"/>
              </a:rPr>
              <a:t>In case you haven’t heard the news</a:t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1" name="Google Shape;43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588" y="678350"/>
            <a:ext cx="7434833" cy="424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 txBox="1"/>
          <p:nvPr/>
        </p:nvSpPr>
        <p:spPr>
          <a:xfrm>
            <a:off x="50812" y="31379"/>
            <a:ext cx="8232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282B1"/>
                </a:solidFill>
                <a:latin typeface="Calibri"/>
                <a:ea typeface="Calibri"/>
                <a:cs typeface="Calibri"/>
                <a:sym typeface="Calibri"/>
              </a:rPr>
              <a:t>The standard cosmological model?</a:t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29"/>
          <p:cNvSpPr txBox="1"/>
          <p:nvPr/>
        </p:nvSpPr>
        <p:spPr>
          <a:xfrm>
            <a:off x="144925" y="691775"/>
            <a:ext cx="8874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For almost 100 years, we have been measuring the expansion of the Universe</a:t>
            </a:r>
            <a:endParaRPr sz="15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98" name="Google Shape;198;p29"/>
          <p:cNvCxnSpPr/>
          <p:nvPr/>
        </p:nvCxnSpPr>
        <p:spPr>
          <a:xfrm>
            <a:off x="2664" y="582125"/>
            <a:ext cx="6584100" cy="8100"/>
          </a:xfrm>
          <a:prstGeom prst="straightConnector1">
            <a:avLst/>
          </a:prstGeom>
          <a:noFill/>
          <a:ln cap="flat" cmpd="sng" w="28575">
            <a:solidFill>
              <a:srgbClr val="3282B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99" name="Google Shape;199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0" name="Google Shape;20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700" y="1699538"/>
            <a:ext cx="4138375" cy="247288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9"/>
          <p:cNvSpPr txBox="1"/>
          <p:nvPr/>
        </p:nvSpPr>
        <p:spPr>
          <a:xfrm>
            <a:off x="25050" y="1291800"/>
            <a:ext cx="1018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alibri"/>
                <a:ea typeface="Calibri"/>
                <a:cs typeface="Calibri"/>
                <a:sym typeface="Calibri"/>
              </a:rPr>
              <a:t>Velocity [km/s] </a:t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9"/>
          <p:cNvSpPr txBox="1"/>
          <p:nvPr/>
        </p:nvSpPr>
        <p:spPr>
          <a:xfrm>
            <a:off x="1937475" y="4134300"/>
            <a:ext cx="2204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alibri"/>
                <a:ea typeface="Calibri"/>
                <a:cs typeface="Calibri"/>
                <a:sym typeface="Calibri"/>
              </a:rPr>
              <a:t>Distance [Mpc]</a:t>
            </a:r>
            <a:endParaRPr b="1"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9"/>
          <p:cNvSpPr txBox="1"/>
          <p:nvPr/>
        </p:nvSpPr>
        <p:spPr>
          <a:xfrm>
            <a:off x="957314" y="1326053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[E. Hubble 1929]</a:t>
            </a:r>
            <a:endParaRPr i="1" sz="1100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4" name="Google Shape;20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0430" y="1665625"/>
            <a:ext cx="3833270" cy="2697274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9"/>
          <p:cNvSpPr txBox="1"/>
          <p:nvPr/>
        </p:nvSpPr>
        <p:spPr>
          <a:xfrm>
            <a:off x="5186514" y="1291803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[G. Risalti et al, Nature 2023]</a:t>
            </a:r>
            <a:endParaRPr i="1" sz="1100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6" name="Google Shape;20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3225" y="1856098"/>
            <a:ext cx="938525" cy="23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7"/>
          <p:cNvSpPr txBox="1"/>
          <p:nvPr/>
        </p:nvSpPr>
        <p:spPr>
          <a:xfrm>
            <a:off x="8601625" y="4802613"/>
            <a:ext cx="612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13</a:t>
            </a:r>
            <a:endParaRPr b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7" name="Google Shape;437;p47"/>
          <p:cNvSpPr txBox="1"/>
          <p:nvPr/>
        </p:nvSpPr>
        <p:spPr>
          <a:xfrm>
            <a:off x="8601625" y="4802613"/>
            <a:ext cx="612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10</a:t>
            </a:r>
            <a:endParaRPr b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8" name="Google Shape;438;p47"/>
          <p:cNvSpPr txBox="1"/>
          <p:nvPr>
            <p:ph idx="12" type="sldNum"/>
          </p:nvPr>
        </p:nvSpPr>
        <p:spPr>
          <a:xfrm>
            <a:off x="8548658" y="4434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39" name="Google Shape;439;p47"/>
          <p:cNvCxnSpPr/>
          <p:nvPr/>
        </p:nvCxnSpPr>
        <p:spPr>
          <a:xfrm>
            <a:off x="2664" y="582125"/>
            <a:ext cx="6584100" cy="8100"/>
          </a:xfrm>
          <a:prstGeom prst="straightConnector1">
            <a:avLst/>
          </a:prstGeom>
          <a:noFill/>
          <a:ln cap="flat" cmpd="sng" w="28575">
            <a:solidFill>
              <a:srgbClr val="3282B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440" name="Google Shape;440;p47"/>
          <p:cNvSpPr txBox="1"/>
          <p:nvPr/>
        </p:nvSpPr>
        <p:spPr>
          <a:xfrm>
            <a:off x="0" y="0"/>
            <a:ext cx="6872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282B1"/>
                </a:solidFill>
                <a:latin typeface="Calibri"/>
                <a:ea typeface="Calibri"/>
                <a:cs typeface="Calibri"/>
                <a:sym typeface="Calibri"/>
              </a:rPr>
              <a:t>In case you haven’t heard the news…</a:t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1" name="Google Shape;44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088" y="956999"/>
            <a:ext cx="7461825" cy="266245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47"/>
          <p:cNvSpPr txBox="1"/>
          <p:nvPr/>
        </p:nvSpPr>
        <p:spPr>
          <a:xfrm>
            <a:off x="929400" y="3908125"/>
            <a:ext cx="2747700" cy="2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43" name="Google Shape;443;p47"/>
          <p:cNvSpPr txBox="1"/>
          <p:nvPr/>
        </p:nvSpPr>
        <p:spPr>
          <a:xfrm rot="5400000">
            <a:off x="6979925" y="228000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[NANOGrav, </a:t>
            </a:r>
            <a:r>
              <a:rPr i="1" lang="en" sz="105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Astrophys.J.Lett.</a:t>
            </a:r>
            <a:r>
              <a:rPr lang="en" sz="105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 951 (2023)</a:t>
            </a:r>
            <a:r>
              <a:rPr i="1" lang="en" sz="11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]</a:t>
            </a:r>
            <a:endParaRPr i="1" sz="11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4" name="Google Shape;444;p47"/>
          <p:cNvSpPr txBox="1"/>
          <p:nvPr/>
        </p:nvSpPr>
        <p:spPr>
          <a:xfrm>
            <a:off x="802350" y="3788225"/>
            <a:ext cx="7539300" cy="7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4"/>
                </a:solidFill>
              </a:rPr>
              <a:t>Several pulsar timing arrays found a gravitational wave background at O(10 nHz) in June 2023!</a:t>
            </a:r>
            <a:endParaRPr sz="2000">
              <a:solidFill>
                <a:schemeClr val="accent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i="1" lang="en" sz="11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i="1" lang="en" sz="11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See: Sarah’s talk earlier today</a:t>
            </a:r>
            <a:endParaRPr i="1" sz="11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4"/>
              </a:solidFill>
            </a:endParaRPr>
          </a:p>
        </p:txBody>
      </p:sp>
      <p:sp>
        <p:nvSpPr>
          <p:cNvPr id="445" name="Google Shape;445;p47"/>
          <p:cNvSpPr txBox="1"/>
          <p:nvPr/>
        </p:nvSpPr>
        <p:spPr>
          <a:xfrm>
            <a:off x="6068500" y="4220350"/>
            <a:ext cx="185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8"/>
          <p:cNvSpPr txBox="1"/>
          <p:nvPr/>
        </p:nvSpPr>
        <p:spPr>
          <a:xfrm>
            <a:off x="8601625" y="4726413"/>
            <a:ext cx="612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13</a:t>
            </a:r>
            <a:endParaRPr b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1" name="Google Shape;451;p48"/>
          <p:cNvSpPr txBox="1"/>
          <p:nvPr/>
        </p:nvSpPr>
        <p:spPr>
          <a:xfrm>
            <a:off x="8601625" y="4726413"/>
            <a:ext cx="612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10</a:t>
            </a:r>
            <a:endParaRPr b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2" name="Google Shape;452;p48"/>
          <p:cNvSpPr txBox="1"/>
          <p:nvPr>
            <p:ph idx="12" type="sldNum"/>
          </p:nvPr>
        </p:nvSpPr>
        <p:spPr>
          <a:xfrm>
            <a:off x="8548658" y="4434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53" name="Google Shape;453;p48"/>
          <p:cNvCxnSpPr/>
          <p:nvPr/>
        </p:nvCxnSpPr>
        <p:spPr>
          <a:xfrm>
            <a:off x="2664" y="582125"/>
            <a:ext cx="6584100" cy="8100"/>
          </a:xfrm>
          <a:prstGeom prst="straightConnector1">
            <a:avLst/>
          </a:prstGeom>
          <a:noFill/>
          <a:ln cap="flat" cmpd="sng" w="28575">
            <a:solidFill>
              <a:srgbClr val="3282B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454" name="Google Shape;454;p48"/>
          <p:cNvSpPr txBox="1"/>
          <p:nvPr/>
        </p:nvSpPr>
        <p:spPr>
          <a:xfrm>
            <a:off x="0" y="0"/>
            <a:ext cx="6872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282B1"/>
                </a:solidFill>
                <a:latin typeface="Calibri"/>
                <a:ea typeface="Calibri"/>
                <a:cs typeface="Calibri"/>
                <a:sym typeface="Calibri"/>
              </a:rPr>
              <a:t>What sourced the pulsar timing signal?</a:t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5" name="Google Shape;45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10425"/>
            <a:ext cx="4301631" cy="2419674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48"/>
          <p:cNvSpPr txBox="1"/>
          <p:nvPr/>
        </p:nvSpPr>
        <p:spPr>
          <a:xfrm>
            <a:off x="152400" y="363010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Image credit: NANOGrav collaboration</a:t>
            </a:r>
            <a:endParaRPr sz="1000"/>
          </a:p>
        </p:txBody>
      </p:sp>
      <p:pic>
        <p:nvPicPr>
          <p:cNvPr id="457" name="Google Shape;45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4850" y="1207625"/>
            <a:ext cx="3875149" cy="255817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48"/>
          <p:cNvSpPr txBox="1"/>
          <p:nvPr/>
        </p:nvSpPr>
        <p:spPr>
          <a:xfrm>
            <a:off x="4854850" y="3765788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Image credit: NASA</a:t>
            </a:r>
            <a:endParaRPr sz="1000"/>
          </a:p>
        </p:txBody>
      </p:sp>
      <p:sp>
        <p:nvSpPr>
          <p:cNvPr id="459" name="Google Shape;459;p48"/>
          <p:cNvSpPr txBox="1"/>
          <p:nvPr/>
        </p:nvSpPr>
        <p:spPr>
          <a:xfrm>
            <a:off x="152363" y="733425"/>
            <a:ext cx="4301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accent4"/>
                </a:solidFill>
              </a:rPr>
              <a:t>Supermassive black hole binaries?</a:t>
            </a:r>
            <a:endParaRPr b="1" sz="1900">
              <a:solidFill>
                <a:schemeClr val="accent4"/>
              </a:solidFill>
            </a:endParaRPr>
          </a:p>
        </p:txBody>
      </p:sp>
      <p:sp>
        <p:nvSpPr>
          <p:cNvPr id="460" name="Google Shape;460;p48"/>
          <p:cNvSpPr txBox="1"/>
          <p:nvPr/>
        </p:nvSpPr>
        <p:spPr>
          <a:xfrm>
            <a:off x="4854850" y="733425"/>
            <a:ext cx="38751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accent4"/>
                </a:solidFill>
              </a:rPr>
              <a:t>The Big Bang?</a:t>
            </a:r>
            <a:endParaRPr b="1" sz="1900">
              <a:solidFill>
                <a:schemeClr val="accent4"/>
              </a:solidFill>
            </a:endParaRPr>
          </a:p>
        </p:txBody>
      </p:sp>
      <p:sp>
        <p:nvSpPr>
          <p:cNvPr id="461" name="Google Shape;461;p48"/>
          <p:cNvSpPr txBox="1"/>
          <p:nvPr/>
        </p:nvSpPr>
        <p:spPr>
          <a:xfrm>
            <a:off x="162725" y="3889050"/>
            <a:ext cx="4281000" cy="9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Individual SMBH mergers have not been observed so far. The precise spectral shape of the GW signal is </a:t>
            </a:r>
            <a:r>
              <a:rPr lang="en">
                <a:solidFill>
                  <a:schemeClr val="dk1"/>
                </a:solidFill>
              </a:rPr>
              <a:t>unknown</a:t>
            </a:r>
            <a:r>
              <a:rPr lang="en">
                <a:solidFill>
                  <a:schemeClr val="dk1"/>
                </a:solidFill>
              </a:rPr>
              <a:t>, but its existence is a robust prediction.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62" name="Google Shape;462;p48"/>
          <p:cNvSpPr txBox="1"/>
          <p:nvPr/>
        </p:nvSpPr>
        <p:spPr>
          <a:xfrm>
            <a:off x="4816350" y="4036350"/>
            <a:ext cx="42810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Many speculative signal sources and predictions exist. </a:t>
            </a:r>
            <a:r>
              <a:rPr i="1" lang="en" sz="11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See: talks by Antonino &amp; CT</a:t>
            </a:r>
            <a:endParaRPr i="1" sz="11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63" name="Google Shape;463;p48"/>
          <p:cNvSpPr/>
          <p:nvPr/>
        </p:nvSpPr>
        <p:spPr>
          <a:xfrm>
            <a:off x="5532650" y="1890600"/>
            <a:ext cx="227925" cy="513450"/>
          </a:xfrm>
          <a:custGeom>
            <a:rect b="b" l="l" r="r" t="t"/>
            <a:pathLst>
              <a:path extrusionOk="0" h="20538" w="9117">
                <a:moveTo>
                  <a:pt x="0" y="20538"/>
                </a:moveTo>
                <a:cubicBezTo>
                  <a:pt x="7013" y="17908"/>
                  <a:pt x="1851" y="1819"/>
                  <a:pt x="9117" y="0"/>
                </a:cubicBezTo>
              </a:path>
            </a:pathLst>
          </a:custGeom>
          <a:noFill/>
          <a:ln cap="flat" cmpd="sng" w="19050">
            <a:solidFill>
              <a:srgbClr val="EF9227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464" name="Google Shape;464;p48"/>
          <p:cNvSpPr/>
          <p:nvPr/>
        </p:nvSpPr>
        <p:spPr>
          <a:xfrm>
            <a:off x="5655024" y="1890600"/>
            <a:ext cx="107955" cy="1041262"/>
          </a:xfrm>
          <a:custGeom>
            <a:rect b="b" l="l" r="r" t="t"/>
            <a:pathLst>
              <a:path extrusionOk="0" h="40595" w="4991">
                <a:moveTo>
                  <a:pt x="4991" y="0"/>
                </a:moveTo>
                <a:cubicBezTo>
                  <a:pt x="-1713" y="11763"/>
                  <a:pt x="-1106" y="27918"/>
                  <a:pt x="3648" y="40595"/>
                </a:cubicBezTo>
              </a:path>
            </a:pathLst>
          </a:custGeom>
          <a:noFill/>
          <a:ln cap="flat" cmpd="sng" w="19050">
            <a:solidFill>
              <a:srgbClr val="EF9227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465" name="Google Shape;465;p48"/>
          <p:cNvSpPr/>
          <p:nvPr/>
        </p:nvSpPr>
        <p:spPr>
          <a:xfrm>
            <a:off x="5537450" y="2411250"/>
            <a:ext cx="184750" cy="515825"/>
          </a:xfrm>
          <a:custGeom>
            <a:rect b="b" l="l" r="r" t="t"/>
            <a:pathLst>
              <a:path extrusionOk="0" h="20633" w="7390">
                <a:moveTo>
                  <a:pt x="0" y="0"/>
                </a:moveTo>
                <a:cubicBezTo>
                  <a:pt x="7305" y="0"/>
                  <a:pt x="550" y="18068"/>
                  <a:pt x="7390" y="20633"/>
                </a:cubicBezTo>
              </a:path>
            </a:pathLst>
          </a:custGeom>
          <a:noFill/>
          <a:ln cap="flat" cmpd="sng" w="19050">
            <a:solidFill>
              <a:srgbClr val="EF9227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9"/>
          <p:cNvSpPr txBox="1"/>
          <p:nvPr/>
        </p:nvSpPr>
        <p:spPr>
          <a:xfrm>
            <a:off x="8601625" y="4802613"/>
            <a:ext cx="612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13</a:t>
            </a:r>
            <a:endParaRPr b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1" name="Google Shape;471;p49"/>
          <p:cNvSpPr txBox="1"/>
          <p:nvPr/>
        </p:nvSpPr>
        <p:spPr>
          <a:xfrm>
            <a:off x="8601625" y="4802613"/>
            <a:ext cx="612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10</a:t>
            </a:r>
            <a:endParaRPr b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2" name="Google Shape;472;p49"/>
          <p:cNvSpPr txBox="1"/>
          <p:nvPr>
            <p:ph idx="12" type="sldNum"/>
          </p:nvPr>
        </p:nvSpPr>
        <p:spPr>
          <a:xfrm>
            <a:off x="8548658" y="4434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73" name="Google Shape;473;p49"/>
          <p:cNvCxnSpPr/>
          <p:nvPr/>
        </p:nvCxnSpPr>
        <p:spPr>
          <a:xfrm>
            <a:off x="2664" y="582125"/>
            <a:ext cx="6584100" cy="8100"/>
          </a:xfrm>
          <a:prstGeom prst="straightConnector1">
            <a:avLst/>
          </a:prstGeom>
          <a:noFill/>
          <a:ln cap="flat" cmpd="sng" w="28575">
            <a:solidFill>
              <a:srgbClr val="3282B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474" name="Google Shape;474;p49"/>
          <p:cNvSpPr txBox="1"/>
          <p:nvPr/>
        </p:nvSpPr>
        <p:spPr>
          <a:xfrm>
            <a:off x="0" y="0"/>
            <a:ext cx="68724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282B1"/>
                </a:solidFill>
                <a:latin typeface="Calibri"/>
                <a:ea typeface="Calibri"/>
                <a:cs typeface="Calibri"/>
                <a:sym typeface="Calibri"/>
              </a:rPr>
              <a:t>What sourced the pulsar timing signal?</a:t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49"/>
          <p:cNvSpPr txBox="1"/>
          <p:nvPr/>
        </p:nvSpPr>
        <p:spPr>
          <a:xfrm>
            <a:off x="929400" y="3908125"/>
            <a:ext cx="2747700" cy="2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76" name="Google Shape;476;p49"/>
          <p:cNvSpPr txBox="1"/>
          <p:nvPr/>
        </p:nvSpPr>
        <p:spPr>
          <a:xfrm>
            <a:off x="474300" y="452897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[NANOGrav,</a:t>
            </a:r>
            <a:r>
              <a:rPr i="1" lang="en" sz="11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i="1" lang="en" sz="105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Astrophys.J.Lett.</a:t>
            </a:r>
            <a:r>
              <a:rPr lang="en" sz="105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 952 (2023)</a:t>
            </a:r>
            <a:r>
              <a:rPr i="1" lang="en" sz="11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]</a:t>
            </a:r>
            <a:endParaRPr i="1" sz="11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77" name="Google Shape;47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125" y="710375"/>
            <a:ext cx="3805508" cy="38186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8" name="Google Shape;478;p49"/>
          <p:cNvCxnSpPr/>
          <p:nvPr/>
        </p:nvCxnSpPr>
        <p:spPr>
          <a:xfrm flipH="1">
            <a:off x="2303350" y="756225"/>
            <a:ext cx="1073700" cy="45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79" name="Google Shape;479;p49"/>
          <p:cNvCxnSpPr/>
          <p:nvPr/>
        </p:nvCxnSpPr>
        <p:spPr>
          <a:xfrm flipH="1">
            <a:off x="2586250" y="796625"/>
            <a:ext cx="790800" cy="39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0" name="Google Shape;480;p49"/>
          <p:cNvSpPr txBox="1"/>
          <p:nvPr/>
        </p:nvSpPr>
        <p:spPr>
          <a:xfrm>
            <a:off x="3319325" y="606125"/>
            <a:ext cx="1997400" cy="7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Observed GW amplitude</a:t>
            </a:r>
            <a:endParaRPr b="1" sz="1200">
              <a:solidFill>
                <a:schemeClr val="dk2"/>
              </a:solidFill>
            </a:endParaRPr>
          </a:p>
        </p:txBody>
      </p:sp>
      <p:cxnSp>
        <p:nvCxnSpPr>
          <p:cNvPr id="481" name="Google Shape;481;p49"/>
          <p:cNvCxnSpPr/>
          <p:nvPr/>
        </p:nvCxnSpPr>
        <p:spPr>
          <a:xfrm>
            <a:off x="1050625" y="1801100"/>
            <a:ext cx="525300" cy="35790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2" name="Google Shape;482;p49"/>
          <p:cNvSpPr txBox="1"/>
          <p:nvPr/>
        </p:nvSpPr>
        <p:spPr>
          <a:xfrm>
            <a:off x="111125" y="1506675"/>
            <a:ext cx="158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AA84F"/>
                </a:solidFill>
              </a:rPr>
              <a:t>Predictions</a:t>
            </a:r>
            <a:endParaRPr b="1">
              <a:solidFill>
                <a:srgbClr val="6AA84F"/>
              </a:solidFill>
            </a:endParaRPr>
          </a:p>
        </p:txBody>
      </p:sp>
      <p:sp>
        <p:nvSpPr>
          <p:cNvPr id="483" name="Google Shape;483;p49"/>
          <p:cNvSpPr txBox="1"/>
          <p:nvPr/>
        </p:nvSpPr>
        <p:spPr>
          <a:xfrm>
            <a:off x="4768963" y="2144300"/>
            <a:ext cx="3966000" cy="26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80000"/>
                </a:solidFill>
              </a:rPr>
              <a:t>Final parsec problem</a:t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Need additional feedback (scattering of individual stars, third SMBH, …) </a:t>
            </a:r>
            <a:r>
              <a:rPr lang="en" sz="1800">
                <a:solidFill>
                  <a:schemeClr val="dk1"/>
                </a:solidFill>
              </a:rPr>
              <a:t>to extract energy </a:t>
            </a:r>
            <a:r>
              <a:rPr lang="en" sz="1800">
                <a:solidFill>
                  <a:schemeClr val="dk1"/>
                </a:solidFill>
              </a:rPr>
              <a:t>and “harden” the binary to make them inspiral sufficiently quickly.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Data requires </a:t>
            </a:r>
            <a:r>
              <a:rPr lang="en" sz="1800">
                <a:solidFill>
                  <a:srgbClr val="379908"/>
                </a:solidFill>
              </a:rPr>
              <a:t>shorter hardening timescales</a:t>
            </a:r>
            <a:r>
              <a:rPr lang="en" sz="1800">
                <a:solidFill>
                  <a:schemeClr val="dk1"/>
                </a:solidFill>
              </a:rPr>
              <a:t>, </a:t>
            </a:r>
            <a:r>
              <a:rPr lang="en" sz="1800">
                <a:solidFill>
                  <a:srgbClr val="379908"/>
                </a:solidFill>
              </a:rPr>
              <a:t>higher SMBH number densities and masses</a:t>
            </a:r>
            <a:r>
              <a:rPr lang="en" sz="1800">
                <a:solidFill>
                  <a:schemeClr val="dk1"/>
                </a:solidFill>
              </a:rPr>
              <a:t> than previously expected.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84" name="Google Shape;484;p49"/>
          <p:cNvSpPr/>
          <p:nvPr/>
        </p:nvSpPr>
        <p:spPr>
          <a:xfrm>
            <a:off x="6124875" y="1556350"/>
            <a:ext cx="198900" cy="1848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49"/>
          <p:cNvSpPr/>
          <p:nvPr/>
        </p:nvSpPr>
        <p:spPr>
          <a:xfrm>
            <a:off x="6698675" y="1802350"/>
            <a:ext cx="198900" cy="1848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6" name="Google Shape;486;p49"/>
          <p:cNvCxnSpPr/>
          <p:nvPr/>
        </p:nvCxnSpPr>
        <p:spPr>
          <a:xfrm rot="10800000">
            <a:off x="6355775" y="1642850"/>
            <a:ext cx="594600" cy="254400"/>
          </a:xfrm>
          <a:prstGeom prst="curvedConnector3">
            <a:avLst>
              <a:gd fmla="val -3009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7" name="Google Shape;487;p49"/>
          <p:cNvCxnSpPr/>
          <p:nvPr/>
        </p:nvCxnSpPr>
        <p:spPr>
          <a:xfrm rot="10800000">
            <a:off x="6052125" y="1677125"/>
            <a:ext cx="594600" cy="254400"/>
          </a:xfrm>
          <a:prstGeom prst="curvedConnector3">
            <a:avLst>
              <a:gd fmla="val 12368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8" name="Google Shape;488;p49"/>
          <p:cNvCxnSpPr/>
          <p:nvPr/>
        </p:nvCxnSpPr>
        <p:spPr>
          <a:xfrm>
            <a:off x="5890600" y="1464350"/>
            <a:ext cx="12585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489" name="Google Shape;489;p49"/>
          <p:cNvSpPr txBox="1"/>
          <p:nvPr/>
        </p:nvSpPr>
        <p:spPr>
          <a:xfrm>
            <a:off x="6039638" y="1127100"/>
            <a:ext cx="1108500" cy="3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 d = O(pc)</a:t>
            </a: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0"/>
          <p:cNvSpPr txBox="1"/>
          <p:nvPr/>
        </p:nvSpPr>
        <p:spPr>
          <a:xfrm>
            <a:off x="8601625" y="4802613"/>
            <a:ext cx="612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13</a:t>
            </a:r>
            <a:endParaRPr b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5" name="Google Shape;495;p50"/>
          <p:cNvSpPr txBox="1"/>
          <p:nvPr/>
        </p:nvSpPr>
        <p:spPr>
          <a:xfrm>
            <a:off x="8601625" y="4802613"/>
            <a:ext cx="612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10</a:t>
            </a:r>
            <a:endParaRPr b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6" name="Google Shape;496;p50"/>
          <p:cNvSpPr txBox="1"/>
          <p:nvPr>
            <p:ph idx="12" type="sldNum"/>
          </p:nvPr>
        </p:nvSpPr>
        <p:spPr>
          <a:xfrm>
            <a:off x="8548658" y="4434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97" name="Google Shape;497;p50"/>
          <p:cNvCxnSpPr/>
          <p:nvPr/>
        </p:nvCxnSpPr>
        <p:spPr>
          <a:xfrm>
            <a:off x="2664" y="582125"/>
            <a:ext cx="6584100" cy="8100"/>
          </a:xfrm>
          <a:prstGeom prst="straightConnector1">
            <a:avLst/>
          </a:prstGeom>
          <a:noFill/>
          <a:ln cap="flat" cmpd="sng" w="28575">
            <a:solidFill>
              <a:srgbClr val="3282B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498" name="Google Shape;498;p50"/>
          <p:cNvSpPr txBox="1"/>
          <p:nvPr/>
        </p:nvSpPr>
        <p:spPr>
          <a:xfrm>
            <a:off x="0" y="0"/>
            <a:ext cx="68724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300">
                <a:solidFill>
                  <a:srgbClr val="3282B1"/>
                </a:solidFill>
                <a:latin typeface="Calibri"/>
                <a:ea typeface="Calibri"/>
                <a:cs typeface="Calibri"/>
                <a:sym typeface="Calibri"/>
              </a:rPr>
              <a:t>What sourced the pulsar timing signal?</a:t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50"/>
          <p:cNvSpPr txBox="1"/>
          <p:nvPr/>
        </p:nvSpPr>
        <p:spPr>
          <a:xfrm>
            <a:off x="929400" y="3908125"/>
            <a:ext cx="2747700" cy="2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00" name="Google Shape;500;p50"/>
          <p:cNvSpPr txBox="1"/>
          <p:nvPr/>
        </p:nvSpPr>
        <p:spPr>
          <a:xfrm>
            <a:off x="1438350" y="407960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[NANOGrav, </a:t>
            </a:r>
            <a:r>
              <a:rPr i="1" lang="en" sz="105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Astrophys.J.Lett.</a:t>
            </a:r>
            <a:r>
              <a:rPr lang="en" sz="105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 951 (2023)</a:t>
            </a:r>
            <a:r>
              <a:rPr i="1" lang="en" sz="11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]</a:t>
            </a:r>
            <a:endParaRPr i="1" sz="11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01" name="Google Shape;50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325" y="1063900"/>
            <a:ext cx="4651697" cy="3015692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50"/>
          <p:cNvSpPr txBox="1"/>
          <p:nvPr/>
        </p:nvSpPr>
        <p:spPr>
          <a:xfrm>
            <a:off x="5120275" y="892800"/>
            <a:ext cx="3602100" cy="35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The </a:t>
            </a:r>
            <a:r>
              <a:rPr lang="en" sz="1800">
                <a:solidFill>
                  <a:schemeClr val="accent1"/>
                </a:solidFill>
              </a:rPr>
              <a:t>observed signal</a:t>
            </a:r>
            <a:r>
              <a:rPr lang="en" sz="1800">
                <a:solidFill>
                  <a:schemeClr val="dk1"/>
                </a:solidFill>
              </a:rPr>
              <a:t> is consistent with a power-law of amplitude A and slope 𝛄.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Simulations</a:t>
            </a:r>
            <a:r>
              <a:rPr lang="en" sz="1800">
                <a:solidFill>
                  <a:schemeClr val="dk1"/>
                </a:solidFill>
              </a:rPr>
              <a:t> assuming realistic SMBH populations yield too-low GW amplitudes and favor steeper slopes.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The tension might also be ameliorated if additional sources contribute…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1"/>
          <p:cNvSpPr txBox="1"/>
          <p:nvPr/>
        </p:nvSpPr>
        <p:spPr>
          <a:xfrm>
            <a:off x="8601625" y="4802613"/>
            <a:ext cx="612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13</a:t>
            </a:r>
            <a:endParaRPr b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8" name="Google Shape;508;p51"/>
          <p:cNvSpPr txBox="1"/>
          <p:nvPr/>
        </p:nvSpPr>
        <p:spPr>
          <a:xfrm>
            <a:off x="8601625" y="4802613"/>
            <a:ext cx="612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10</a:t>
            </a:r>
            <a:endParaRPr b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9" name="Google Shape;509;p51"/>
          <p:cNvSpPr txBox="1"/>
          <p:nvPr>
            <p:ph idx="12" type="sldNum"/>
          </p:nvPr>
        </p:nvSpPr>
        <p:spPr>
          <a:xfrm>
            <a:off x="8548658" y="4434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10" name="Google Shape;510;p51"/>
          <p:cNvCxnSpPr/>
          <p:nvPr/>
        </p:nvCxnSpPr>
        <p:spPr>
          <a:xfrm>
            <a:off x="2664" y="582125"/>
            <a:ext cx="6584100" cy="8100"/>
          </a:xfrm>
          <a:prstGeom prst="straightConnector1">
            <a:avLst/>
          </a:prstGeom>
          <a:noFill/>
          <a:ln cap="flat" cmpd="sng" w="28575">
            <a:solidFill>
              <a:srgbClr val="3282B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511" name="Google Shape;511;p51"/>
          <p:cNvSpPr txBox="1"/>
          <p:nvPr/>
        </p:nvSpPr>
        <p:spPr>
          <a:xfrm>
            <a:off x="0" y="0"/>
            <a:ext cx="68724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282B1"/>
                </a:solidFill>
                <a:latin typeface="Calibri"/>
                <a:ea typeface="Calibri"/>
                <a:cs typeface="Calibri"/>
                <a:sym typeface="Calibri"/>
              </a:rPr>
              <a:t>Cosmological sources of nHz gravitational waves</a:t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51"/>
          <p:cNvSpPr txBox="1"/>
          <p:nvPr/>
        </p:nvSpPr>
        <p:spPr>
          <a:xfrm>
            <a:off x="750450" y="3923925"/>
            <a:ext cx="2747700" cy="2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13" name="Google Shape;513;p51"/>
          <p:cNvSpPr txBox="1"/>
          <p:nvPr/>
        </p:nvSpPr>
        <p:spPr>
          <a:xfrm rot="5400000">
            <a:off x="7007300" y="2394738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[NANOGrav, </a:t>
            </a:r>
            <a:r>
              <a:rPr i="1" lang="en" sz="105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Astrophys.J.Lett.</a:t>
            </a:r>
            <a:r>
              <a:rPr lang="en" sz="105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 951 (2023), L11</a:t>
            </a:r>
            <a:r>
              <a:rPr i="1" lang="en" sz="11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]</a:t>
            </a:r>
            <a:endParaRPr i="1" sz="11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14" name="Google Shape;51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7712" y="773275"/>
            <a:ext cx="5944689" cy="37843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5" name="Google Shape;515;p51"/>
          <p:cNvCxnSpPr>
            <a:stCxn id="516" idx="0"/>
          </p:cNvCxnSpPr>
          <p:nvPr/>
        </p:nvCxnSpPr>
        <p:spPr>
          <a:xfrm flipH="1" rot="10800000">
            <a:off x="4168650" y="3683088"/>
            <a:ext cx="714900" cy="89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17" name="Google Shape;517;p51"/>
          <p:cNvSpPr/>
          <p:nvPr/>
        </p:nvSpPr>
        <p:spPr>
          <a:xfrm>
            <a:off x="199100" y="858750"/>
            <a:ext cx="2138700" cy="472200"/>
          </a:xfrm>
          <a:prstGeom prst="roundRect">
            <a:avLst>
              <a:gd fmla="val 16667" name="adj"/>
            </a:avLst>
          </a:prstGeom>
          <a:solidFill>
            <a:srgbClr val="F9CB9C"/>
          </a:solidFill>
          <a:ln cap="flat" cmpd="sng" w="9525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9227"/>
                </a:solidFill>
              </a:rPr>
              <a:t>Inflationary GWs</a:t>
            </a:r>
            <a:endParaRPr>
              <a:solidFill>
                <a:srgbClr val="EF9227"/>
              </a:solidFill>
            </a:endParaRPr>
          </a:p>
        </p:txBody>
      </p:sp>
      <p:sp>
        <p:nvSpPr>
          <p:cNvPr id="518" name="Google Shape;518;p51"/>
          <p:cNvSpPr/>
          <p:nvPr/>
        </p:nvSpPr>
        <p:spPr>
          <a:xfrm>
            <a:off x="199100" y="1351050"/>
            <a:ext cx="2138700" cy="4722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</a:rPr>
              <a:t>Phase Transitions</a:t>
            </a:r>
            <a:endParaRPr>
              <a:solidFill>
                <a:srgbClr val="F1C232"/>
              </a:solidFill>
            </a:endParaRPr>
          </a:p>
        </p:txBody>
      </p:sp>
      <p:sp>
        <p:nvSpPr>
          <p:cNvPr id="519" name="Google Shape;519;p51"/>
          <p:cNvSpPr/>
          <p:nvPr/>
        </p:nvSpPr>
        <p:spPr>
          <a:xfrm>
            <a:off x="199100" y="1843338"/>
            <a:ext cx="2138700" cy="4722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</a:rPr>
              <a:t>Scalar-induced GWs</a:t>
            </a:r>
            <a:endParaRPr>
              <a:solidFill>
                <a:srgbClr val="6AA84F"/>
              </a:solidFill>
            </a:endParaRPr>
          </a:p>
        </p:txBody>
      </p:sp>
      <p:sp>
        <p:nvSpPr>
          <p:cNvPr id="520" name="Google Shape;520;p51"/>
          <p:cNvSpPr/>
          <p:nvPr/>
        </p:nvSpPr>
        <p:spPr>
          <a:xfrm>
            <a:off x="199100" y="2335650"/>
            <a:ext cx="2138700" cy="472200"/>
          </a:xfrm>
          <a:prstGeom prst="roundRect">
            <a:avLst>
              <a:gd fmla="val 16667" name="adj"/>
            </a:avLst>
          </a:prstGeom>
          <a:solidFill>
            <a:srgbClr val="A2C4C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5818E"/>
                </a:solidFill>
              </a:rPr>
              <a:t>Domain Walls</a:t>
            </a:r>
            <a:endParaRPr>
              <a:solidFill>
                <a:srgbClr val="45818E"/>
              </a:solidFill>
            </a:endParaRPr>
          </a:p>
        </p:txBody>
      </p:sp>
      <p:sp>
        <p:nvSpPr>
          <p:cNvPr id="521" name="Google Shape;521;p51"/>
          <p:cNvSpPr/>
          <p:nvPr/>
        </p:nvSpPr>
        <p:spPr>
          <a:xfrm>
            <a:off x="199100" y="2827938"/>
            <a:ext cx="2138700" cy="472200"/>
          </a:xfrm>
          <a:prstGeom prst="roundRect">
            <a:avLst>
              <a:gd fmla="val 16667" name="adj"/>
            </a:avLst>
          </a:pr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78D8"/>
                </a:solidFill>
              </a:rPr>
              <a:t>Cosmic strings</a:t>
            </a:r>
            <a:endParaRPr>
              <a:solidFill>
                <a:srgbClr val="3C78D8"/>
              </a:solidFill>
            </a:endParaRPr>
          </a:p>
        </p:txBody>
      </p:sp>
      <p:sp>
        <p:nvSpPr>
          <p:cNvPr id="522" name="Google Shape;522;p51"/>
          <p:cNvSpPr/>
          <p:nvPr/>
        </p:nvSpPr>
        <p:spPr>
          <a:xfrm>
            <a:off x="199100" y="3320238"/>
            <a:ext cx="2138700" cy="472200"/>
          </a:xfrm>
          <a:prstGeom prst="roundRect">
            <a:avLst>
              <a:gd fmla="val 16667" name="adj"/>
            </a:avLst>
          </a:prstGeom>
          <a:solidFill>
            <a:srgbClr val="B4A7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74EA7"/>
                </a:solidFill>
              </a:rPr>
              <a:t>Audible axions</a:t>
            </a:r>
            <a:endParaRPr>
              <a:solidFill>
                <a:srgbClr val="674EA7"/>
              </a:solidFill>
            </a:endParaRPr>
          </a:p>
        </p:txBody>
      </p:sp>
      <p:sp>
        <p:nvSpPr>
          <p:cNvPr id="523" name="Google Shape;523;p51"/>
          <p:cNvSpPr/>
          <p:nvPr/>
        </p:nvSpPr>
        <p:spPr>
          <a:xfrm>
            <a:off x="199100" y="3812538"/>
            <a:ext cx="2138700" cy="4722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64D79"/>
                </a:solidFill>
              </a:rPr>
              <a:t>Supermassive PBHs</a:t>
            </a:r>
            <a:endParaRPr>
              <a:solidFill>
                <a:srgbClr val="A64D79"/>
              </a:solidFill>
            </a:endParaRPr>
          </a:p>
        </p:txBody>
      </p:sp>
      <p:sp>
        <p:nvSpPr>
          <p:cNvPr id="516" name="Google Shape;516;p51"/>
          <p:cNvSpPr/>
          <p:nvPr/>
        </p:nvSpPr>
        <p:spPr>
          <a:xfrm>
            <a:off x="3099300" y="4580688"/>
            <a:ext cx="2138700" cy="472200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Supermassive black hole binaries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524" name="Google Shape;524;p51"/>
          <p:cNvSpPr txBox="1"/>
          <p:nvPr/>
        </p:nvSpPr>
        <p:spPr>
          <a:xfrm>
            <a:off x="212750" y="4304850"/>
            <a:ext cx="21387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888888"/>
                </a:solidFill>
              </a:rPr>
              <a:t>[see </a:t>
            </a:r>
            <a:r>
              <a:rPr i="1" lang="en" sz="1200">
                <a:solidFill>
                  <a:srgbClr val="888888"/>
                </a:solidFill>
              </a:rPr>
              <a:t>following</a:t>
            </a:r>
            <a:r>
              <a:rPr i="1" lang="en" sz="1200">
                <a:solidFill>
                  <a:srgbClr val="888888"/>
                </a:solidFill>
              </a:rPr>
              <a:t> talks]</a:t>
            </a:r>
            <a:endParaRPr i="1" sz="1200">
              <a:solidFill>
                <a:srgbClr val="888888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2"/>
          <p:cNvSpPr txBox="1"/>
          <p:nvPr>
            <p:ph idx="12" type="sldNum"/>
          </p:nvPr>
        </p:nvSpPr>
        <p:spPr>
          <a:xfrm>
            <a:off x="8548658" y="4434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30" name="Google Shape;530;p52"/>
          <p:cNvCxnSpPr/>
          <p:nvPr/>
        </p:nvCxnSpPr>
        <p:spPr>
          <a:xfrm>
            <a:off x="2664" y="582125"/>
            <a:ext cx="6584100" cy="8100"/>
          </a:xfrm>
          <a:prstGeom prst="straightConnector1">
            <a:avLst/>
          </a:prstGeom>
          <a:noFill/>
          <a:ln cap="flat" cmpd="sng" w="28575">
            <a:solidFill>
              <a:srgbClr val="3282B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531" name="Google Shape;531;p52"/>
          <p:cNvSpPr txBox="1"/>
          <p:nvPr/>
        </p:nvSpPr>
        <p:spPr>
          <a:xfrm>
            <a:off x="0" y="0"/>
            <a:ext cx="68724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282B1"/>
                </a:solidFill>
                <a:latin typeface="Calibri"/>
                <a:ea typeface="Calibri"/>
                <a:cs typeface="Calibri"/>
                <a:sym typeface="Calibri"/>
              </a:rPr>
              <a:t>Quo vadis pulsar timing?</a:t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52"/>
          <p:cNvSpPr/>
          <p:nvPr/>
        </p:nvSpPr>
        <p:spPr>
          <a:xfrm>
            <a:off x="3091250" y="1408300"/>
            <a:ext cx="1998500" cy="771350"/>
          </a:xfrm>
          <a:prstGeom prst="flowChartDecision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Anisotropies?</a:t>
            </a:r>
            <a:endParaRPr sz="1000"/>
          </a:p>
        </p:txBody>
      </p:sp>
      <p:sp>
        <p:nvSpPr>
          <p:cNvPr id="533" name="Google Shape;533;p52"/>
          <p:cNvSpPr/>
          <p:nvPr/>
        </p:nvSpPr>
        <p:spPr>
          <a:xfrm>
            <a:off x="3563100" y="742150"/>
            <a:ext cx="1054800" cy="426600"/>
          </a:xfrm>
          <a:prstGeom prst="flowChartConnector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We are here!</a:t>
            </a:r>
            <a:endParaRPr sz="600"/>
          </a:p>
        </p:txBody>
      </p:sp>
      <p:cxnSp>
        <p:nvCxnSpPr>
          <p:cNvPr id="534" name="Google Shape;534;p52"/>
          <p:cNvCxnSpPr>
            <a:stCxn id="533" idx="4"/>
            <a:endCxn id="532" idx="0"/>
          </p:cNvCxnSpPr>
          <p:nvPr/>
        </p:nvCxnSpPr>
        <p:spPr>
          <a:xfrm>
            <a:off x="4090500" y="1168750"/>
            <a:ext cx="0" cy="23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535" name="Google Shape;535;p52"/>
          <p:cNvSpPr/>
          <p:nvPr/>
        </p:nvSpPr>
        <p:spPr>
          <a:xfrm>
            <a:off x="5639025" y="1510625"/>
            <a:ext cx="1566000" cy="566700"/>
          </a:xfrm>
          <a:prstGeom prst="flowChartAlternate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52"/>
          <p:cNvSpPr/>
          <p:nvPr/>
        </p:nvSpPr>
        <p:spPr>
          <a:xfrm>
            <a:off x="6089800" y="1580275"/>
            <a:ext cx="198900" cy="1848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52"/>
          <p:cNvSpPr/>
          <p:nvPr/>
        </p:nvSpPr>
        <p:spPr>
          <a:xfrm>
            <a:off x="6663600" y="1826275"/>
            <a:ext cx="198900" cy="1848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38" name="Google Shape;538;p52"/>
          <p:cNvCxnSpPr/>
          <p:nvPr/>
        </p:nvCxnSpPr>
        <p:spPr>
          <a:xfrm rot="10800000">
            <a:off x="6320700" y="1666775"/>
            <a:ext cx="594600" cy="254400"/>
          </a:xfrm>
          <a:prstGeom prst="curvedConnector3">
            <a:avLst>
              <a:gd fmla="val -3009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9" name="Google Shape;539;p52"/>
          <p:cNvCxnSpPr/>
          <p:nvPr/>
        </p:nvCxnSpPr>
        <p:spPr>
          <a:xfrm rot="10800000">
            <a:off x="6017050" y="1701050"/>
            <a:ext cx="594600" cy="254400"/>
          </a:xfrm>
          <a:prstGeom prst="curvedConnector3">
            <a:avLst>
              <a:gd fmla="val 12368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0" name="Google Shape;540;p52"/>
          <p:cNvCxnSpPr>
            <a:stCxn id="532" idx="3"/>
            <a:endCxn id="535" idx="1"/>
          </p:cNvCxnSpPr>
          <p:nvPr/>
        </p:nvCxnSpPr>
        <p:spPr>
          <a:xfrm>
            <a:off x="5089750" y="1793975"/>
            <a:ext cx="549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41" name="Google Shape;541;p52"/>
          <p:cNvSpPr/>
          <p:nvPr/>
        </p:nvSpPr>
        <p:spPr>
          <a:xfrm>
            <a:off x="1630825" y="2261925"/>
            <a:ext cx="1998500" cy="771350"/>
          </a:xfrm>
          <a:prstGeom prst="flowChartDecision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Continuous wave signals?</a:t>
            </a:r>
            <a:endParaRPr sz="1000"/>
          </a:p>
        </p:txBody>
      </p:sp>
      <p:cxnSp>
        <p:nvCxnSpPr>
          <p:cNvPr id="542" name="Google Shape;542;p52"/>
          <p:cNvCxnSpPr>
            <a:stCxn id="532" idx="1"/>
            <a:endCxn id="541" idx="0"/>
          </p:cNvCxnSpPr>
          <p:nvPr/>
        </p:nvCxnSpPr>
        <p:spPr>
          <a:xfrm flipH="1">
            <a:off x="2630150" y="1793975"/>
            <a:ext cx="461100" cy="4680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43" name="Google Shape;543;p52"/>
          <p:cNvSpPr/>
          <p:nvPr/>
        </p:nvSpPr>
        <p:spPr>
          <a:xfrm>
            <a:off x="4328125" y="2364250"/>
            <a:ext cx="1566000" cy="566700"/>
          </a:xfrm>
          <a:prstGeom prst="flowChartAlternate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52"/>
          <p:cNvSpPr/>
          <p:nvPr/>
        </p:nvSpPr>
        <p:spPr>
          <a:xfrm>
            <a:off x="4778900" y="2433900"/>
            <a:ext cx="198900" cy="1848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52"/>
          <p:cNvSpPr/>
          <p:nvPr/>
        </p:nvSpPr>
        <p:spPr>
          <a:xfrm>
            <a:off x="5352700" y="2679900"/>
            <a:ext cx="198900" cy="1848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46" name="Google Shape;546;p52"/>
          <p:cNvCxnSpPr/>
          <p:nvPr/>
        </p:nvCxnSpPr>
        <p:spPr>
          <a:xfrm rot="10800000">
            <a:off x="5009800" y="2520400"/>
            <a:ext cx="594600" cy="254400"/>
          </a:xfrm>
          <a:prstGeom prst="curvedConnector3">
            <a:avLst>
              <a:gd fmla="val -3009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7" name="Google Shape;547;p52"/>
          <p:cNvCxnSpPr/>
          <p:nvPr/>
        </p:nvCxnSpPr>
        <p:spPr>
          <a:xfrm rot="10800000">
            <a:off x="4706150" y="2554675"/>
            <a:ext cx="594600" cy="254400"/>
          </a:xfrm>
          <a:prstGeom prst="curvedConnector3">
            <a:avLst>
              <a:gd fmla="val 123688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8" name="Google Shape;548;p52"/>
          <p:cNvCxnSpPr>
            <a:stCxn id="541" idx="3"/>
            <a:endCxn id="543" idx="1"/>
          </p:cNvCxnSpPr>
          <p:nvPr/>
        </p:nvCxnSpPr>
        <p:spPr>
          <a:xfrm>
            <a:off x="3629325" y="2647600"/>
            <a:ext cx="698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49" name="Google Shape;549;p52"/>
          <p:cNvSpPr txBox="1"/>
          <p:nvPr/>
        </p:nvSpPr>
        <p:spPr>
          <a:xfrm>
            <a:off x="5952175" y="2413600"/>
            <a:ext cx="20355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Incl. m</a:t>
            </a:r>
            <a:r>
              <a:rPr lang="en" sz="1300">
                <a:solidFill>
                  <a:schemeClr val="dk2"/>
                </a:solidFill>
              </a:rPr>
              <a:t>ulti-messenger detection?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550" name="Google Shape;550;p52"/>
          <p:cNvSpPr/>
          <p:nvPr/>
        </p:nvSpPr>
        <p:spPr>
          <a:xfrm>
            <a:off x="541975" y="3457600"/>
            <a:ext cx="1566000" cy="1386600"/>
          </a:xfrm>
          <a:prstGeom prst="flowChartAlternateProcess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51" name="Google Shape;551;p52"/>
          <p:cNvCxnSpPr>
            <a:stCxn id="541" idx="1"/>
            <a:endCxn id="550" idx="0"/>
          </p:cNvCxnSpPr>
          <p:nvPr/>
        </p:nvCxnSpPr>
        <p:spPr>
          <a:xfrm flipH="1">
            <a:off x="1325125" y="2647600"/>
            <a:ext cx="305700" cy="8100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552" name="Google Shape;55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487" y="3873300"/>
            <a:ext cx="1262976" cy="833751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52"/>
          <p:cNvSpPr txBox="1"/>
          <p:nvPr/>
        </p:nvSpPr>
        <p:spPr>
          <a:xfrm>
            <a:off x="541975" y="3473000"/>
            <a:ext cx="1566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P</a:t>
            </a:r>
            <a:r>
              <a:rPr lang="en" sz="1300">
                <a:solidFill>
                  <a:schemeClr val="dk1"/>
                </a:solidFill>
              </a:rPr>
              <a:t>ossibly: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554" name="Google Shape;554;p52"/>
          <p:cNvSpPr txBox="1"/>
          <p:nvPr/>
        </p:nvSpPr>
        <p:spPr>
          <a:xfrm>
            <a:off x="5133838" y="1394525"/>
            <a:ext cx="4611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✅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55" name="Google Shape;555;p52"/>
          <p:cNvSpPr txBox="1"/>
          <p:nvPr/>
        </p:nvSpPr>
        <p:spPr>
          <a:xfrm>
            <a:off x="2642775" y="1373638"/>
            <a:ext cx="6987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❌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56" name="Google Shape;556;p52"/>
          <p:cNvSpPr txBox="1"/>
          <p:nvPr/>
        </p:nvSpPr>
        <p:spPr>
          <a:xfrm>
            <a:off x="3716213" y="2261975"/>
            <a:ext cx="4611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✅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57" name="Google Shape;557;p52"/>
          <p:cNvSpPr txBox="1"/>
          <p:nvPr/>
        </p:nvSpPr>
        <p:spPr>
          <a:xfrm>
            <a:off x="1306475" y="2261963"/>
            <a:ext cx="6987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❌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58" name="Google Shape;558;p52"/>
          <p:cNvSpPr txBox="1"/>
          <p:nvPr/>
        </p:nvSpPr>
        <p:spPr>
          <a:xfrm>
            <a:off x="2430925" y="3601600"/>
            <a:ext cx="6211800" cy="1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If the signal is indeed from SMBHBs, we will soon find anisotropies and individual events. Else: look out for signals from the early cosmos!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559" name="Google Shape;559;p52"/>
          <p:cNvSpPr txBox="1"/>
          <p:nvPr/>
        </p:nvSpPr>
        <p:spPr>
          <a:xfrm>
            <a:off x="6390825" y="4844200"/>
            <a:ext cx="2310300" cy="2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rgbClr val="888888"/>
                </a:solidFill>
              </a:rPr>
              <a:t>[Thanks to A. Mitridate for the flowchart idea!]</a:t>
            </a:r>
            <a:endParaRPr i="1" sz="800">
              <a:solidFill>
                <a:srgbClr val="888888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53"/>
          <p:cNvSpPr txBox="1"/>
          <p:nvPr/>
        </p:nvSpPr>
        <p:spPr>
          <a:xfrm>
            <a:off x="8601625" y="4802613"/>
            <a:ext cx="612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13</a:t>
            </a:r>
            <a:endParaRPr b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5" name="Google Shape;565;p53"/>
          <p:cNvSpPr txBox="1"/>
          <p:nvPr/>
        </p:nvSpPr>
        <p:spPr>
          <a:xfrm>
            <a:off x="8601625" y="4802613"/>
            <a:ext cx="612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10</a:t>
            </a:r>
            <a:endParaRPr b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6" name="Google Shape;566;p53"/>
          <p:cNvSpPr txBox="1"/>
          <p:nvPr>
            <p:ph idx="12" type="sldNum"/>
          </p:nvPr>
        </p:nvSpPr>
        <p:spPr>
          <a:xfrm>
            <a:off x="8548658" y="4434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67" name="Google Shape;567;p53"/>
          <p:cNvCxnSpPr/>
          <p:nvPr/>
        </p:nvCxnSpPr>
        <p:spPr>
          <a:xfrm>
            <a:off x="2664" y="582125"/>
            <a:ext cx="6584100" cy="8100"/>
          </a:xfrm>
          <a:prstGeom prst="straightConnector1">
            <a:avLst/>
          </a:prstGeom>
          <a:noFill/>
          <a:ln cap="flat" cmpd="sng" w="28575">
            <a:solidFill>
              <a:srgbClr val="3282B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568" name="Google Shape;568;p53"/>
          <p:cNvSpPr txBox="1"/>
          <p:nvPr/>
        </p:nvSpPr>
        <p:spPr>
          <a:xfrm>
            <a:off x="0" y="0"/>
            <a:ext cx="68724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282B1"/>
                </a:solidFill>
                <a:latin typeface="Calibri"/>
                <a:ea typeface="Calibri"/>
                <a:cs typeface="Calibri"/>
                <a:sym typeface="Calibri"/>
              </a:rPr>
              <a:t>Novel bounds on new physics models from PTAs</a:t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53"/>
          <p:cNvSpPr txBox="1"/>
          <p:nvPr/>
        </p:nvSpPr>
        <p:spPr>
          <a:xfrm>
            <a:off x="2875050" y="967138"/>
            <a:ext cx="3313200" cy="13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Even if SMBH mergers are indeed responsible for the nHz signal, we can still use it to put </a:t>
            </a:r>
            <a:r>
              <a:rPr b="1" lang="en" sz="1800">
                <a:solidFill>
                  <a:schemeClr val="dk1"/>
                </a:solidFill>
              </a:rPr>
              <a:t>bounds on new physics!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570" name="Google Shape;57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6627" y="1328675"/>
            <a:ext cx="2693899" cy="244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700" y="1044125"/>
            <a:ext cx="2502551" cy="244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53"/>
          <p:cNvPicPr preferRelativeResize="0"/>
          <p:nvPr/>
        </p:nvPicPr>
        <p:blipFill rotWithShape="1">
          <a:blip r:embed="rId5">
            <a:alphaModFix/>
          </a:blip>
          <a:srcRect b="0" l="0" r="0" t="15994"/>
          <a:stretch/>
        </p:blipFill>
        <p:spPr>
          <a:xfrm>
            <a:off x="2799875" y="2875025"/>
            <a:ext cx="3166375" cy="2055624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53"/>
          <p:cNvSpPr txBox="1"/>
          <p:nvPr/>
        </p:nvSpPr>
        <p:spPr>
          <a:xfrm>
            <a:off x="56700" y="3491225"/>
            <a:ext cx="2595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[NANOGrav, Astrophys.J.Lett. 951 (2023) 1, L11</a:t>
            </a:r>
            <a:r>
              <a:rPr i="1" lang="en" sz="9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]</a:t>
            </a:r>
            <a:endParaRPr i="1" sz="9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4" name="Google Shape;574;p53"/>
          <p:cNvSpPr txBox="1"/>
          <p:nvPr/>
        </p:nvSpPr>
        <p:spPr>
          <a:xfrm>
            <a:off x="3254225" y="4810425"/>
            <a:ext cx="2332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[Dandoy+, SciPost Phys.Core 6 (2023) 060]</a:t>
            </a:r>
            <a:endParaRPr i="1" sz="9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5" name="Google Shape;575;p53"/>
          <p:cNvSpPr txBox="1"/>
          <p:nvPr/>
        </p:nvSpPr>
        <p:spPr>
          <a:xfrm>
            <a:off x="7271900" y="3650525"/>
            <a:ext cx="137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i="1" sz="9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[CT+, </a:t>
            </a:r>
            <a:r>
              <a:rPr i="1" lang="en" sz="900">
                <a:solidFill>
                  <a:srgbClr val="999999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2306.17836</a:t>
            </a:r>
            <a:r>
              <a:rPr i="1" lang="en" sz="9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]</a:t>
            </a:r>
            <a:endParaRPr i="1" sz="9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6" name="Google Shape;576;p53"/>
          <p:cNvSpPr txBox="1"/>
          <p:nvPr/>
        </p:nvSpPr>
        <p:spPr>
          <a:xfrm>
            <a:off x="322300" y="677875"/>
            <a:ext cx="2190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5"/>
                </a:solidFill>
              </a:rPr>
              <a:t>Ultralight dark matter</a:t>
            </a:r>
            <a:endParaRPr sz="1500">
              <a:solidFill>
                <a:schemeClr val="accent5"/>
              </a:solidFill>
            </a:endParaRPr>
          </a:p>
        </p:txBody>
      </p:sp>
      <p:sp>
        <p:nvSpPr>
          <p:cNvPr id="577" name="Google Shape;577;p53"/>
          <p:cNvSpPr txBox="1"/>
          <p:nvPr/>
        </p:nvSpPr>
        <p:spPr>
          <a:xfrm>
            <a:off x="3085300" y="2436775"/>
            <a:ext cx="3284700" cy="5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8761D"/>
                </a:solidFill>
              </a:rPr>
              <a:t>Primordial scalar power-spectrum</a:t>
            </a:r>
            <a:endParaRPr sz="1500">
              <a:solidFill>
                <a:srgbClr val="38761D"/>
              </a:solidFill>
            </a:endParaRPr>
          </a:p>
        </p:txBody>
      </p:sp>
      <p:sp>
        <p:nvSpPr>
          <p:cNvPr id="578" name="Google Shape;578;p53"/>
          <p:cNvSpPr txBox="1"/>
          <p:nvPr/>
        </p:nvSpPr>
        <p:spPr>
          <a:xfrm>
            <a:off x="6443250" y="748000"/>
            <a:ext cx="26541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A64D79"/>
                </a:solidFill>
              </a:rPr>
              <a:t>(Clustered) supermassive, primordial black holes</a:t>
            </a:r>
            <a:endParaRPr sz="1500">
              <a:solidFill>
                <a:srgbClr val="A64D79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275" y="1401132"/>
            <a:ext cx="8531574" cy="3599249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54"/>
          <p:cNvSpPr txBox="1"/>
          <p:nvPr>
            <p:ph idx="12" type="sldNum"/>
          </p:nvPr>
        </p:nvSpPr>
        <p:spPr>
          <a:xfrm>
            <a:off x="8548658" y="4434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85" name="Google Shape;585;p54"/>
          <p:cNvCxnSpPr/>
          <p:nvPr/>
        </p:nvCxnSpPr>
        <p:spPr>
          <a:xfrm>
            <a:off x="2664" y="582125"/>
            <a:ext cx="6584100" cy="8100"/>
          </a:xfrm>
          <a:prstGeom prst="straightConnector1">
            <a:avLst/>
          </a:prstGeom>
          <a:noFill/>
          <a:ln cap="flat" cmpd="sng" w="28575">
            <a:solidFill>
              <a:srgbClr val="3282B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586" name="Google Shape;586;p54"/>
          <p:cNvSpPr txBox="1"/>
          <p:nvPr/>
        </p:nvSpPr>
        <p:spPr>
          <a:xfrm>
            <a:off x="0" y="0"/>
            <a:ext cx="68724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282B1"/>
                </a:solidFill>
                <a:latin typeface="Calibri"/>
                <a:ea typeface="Calibri"/>
                <a:cs typeface="Calibri"/>
                <a:sym typeface="Calibri"/>
              </a:rPr>
              <a:t>The next frontier: LISA and ET</a:t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54"/>
          <p:cNvSpPr txBox="1"/>
          <p:nvPr/>
        </p:nvSpPr>
        <p:spPr>
          <a:xfrm>
            <a:off x="257125" y="724825"/>
            <a:ext cx="8531700" cy="7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If LISA finds a mHz background, it might be due to a dark sector phase transition giving rise to dark matter!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588" name="Google Shape;588;p54"/>
          <p:cNvSpPr/>
          <p:nvPr/>
        </p:nvSpPr>
        <p:spPr>
          <a:xfrm>
            <a:off x="5759800" y="2369775"/>
            <a:ext cx="548700" cy="339000"/>
          </a:xfrm>
          <a:prstGeom prst="ellipse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89" name="Google Shape;589;p54"/>
          <p:cNvCxnSpPr>
            <a:stCxn id="590" idx="0"/>
            <a:endCxn id="588" idx="4"/>
          </p:cNvCxnSpPr>
          <p:nvPr/>
        </p:nvCxnSpPr>
        <p:spPr>
          <a:xfrm flipH="1" rot="10800000">
            <a:off x="5339225" y="2708825"/>
            <a:ext cx="694800" cy="2044800"/>
          </a:xfrm>
          <a:prstGeom prst="straightConnector1">
            <a:avLst/>
          </a:prstGeom>
          <a:noFill/>
          <a:ln cap="flat" cmpd="sng" w="19050">
            <a:solidFill>
              <a:srgbClr val="EF922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90" name="Google Shape;590;p54"/>
          <p:cNvSpPr txBox="1"/>
          <p:nvPr/>
        </p:nvSpPr>
        <p:spPr>
          <a:xfrm>
            <a:off x="4091675" y="4753625"/>
            <a:ext cx="24951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4"/>
                </a:solidFill>
              </a:rPr>
              <a:t>A new WIMP miracle?</a:t>
            </a:r>
            <a:endParaRPr sz="1800">
              <a:solidFill>
                <a:schemeClr val="accent4"/>
              </a:solidFill>
            </a:endParaRPr>
          </a:p>
        </p:txBody>
      </p:sp>
      <p:sp>
        <p:nvSpPr>
          <p:cNvPr id="591" name="Google Shape;591;p54"/>
          <p:cNvSpPr txBox="1"/>
          <p:nvPr/>
        </p:nvSpPr>
        <p:spPr>
          <a:xfrm>
            <a:off x="7616700" y="4681800"/>
            <a:ext cx="137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i="1" sz="9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[CT+, </a:t>
            </a:r>
            <a:r>
              <a:rPr i="1" lang="en" sz="9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2311.06346</a:t>
            </a:r>
            <a:r>
              <a:rPr i="1" lang="en" sz="9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]</a:t>
            </a:r>
            <a:endParaRPr i="1" sz="900">
              <a:solidFill>
                <a:srgbClr val="99999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2943" y="644150"/>
            <a:ext cx="5943982" cy="3790476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55"/>
          <p:cNvSpPr txBox="1"/>
          <p:nvPr/>
        </p:nvSpPr>
        <p:spPr>
          <a:xfrm>
            <a:off x="9058825" y="4802613"/>
            <a:ext cx="612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13</a:t>
            </a:r>
            <a:endParaRPr b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8" name="Google Shape;598;p55"/>
          <p:cNvSpPr txBox="1"/>
          <p:nvPr/>
        </p:nvSpPr>
        <p:spPr>
          <a:xfrm>
            <a:off x="8601625" y="4802613"/>
            <a:ext cx="612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10</a:t>
            </a:r>
            <a:endParaRPr b="1"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9" name="Google Shape;599;p55"/>
          <p:cNvSpPr txBox="1"/>
          <p:nvPr>
            <p:ph idx="12" type="sldNum"/>
          </p:nvPr>
        </p:nvSpPr>
        <p:spPr>
          <a:xfrm>
            <a:off x="8548658" y="4434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00" name="Google Shape;600;p55"/>
          <p:cNvCxnSpPr/>
          <p:nvPr/>
        </p:nvCxnSpPr>
        <p:spPr>
          <a:xfrm>
            <a:off x="2664" y="582125"/>
            <a:ext cx="6584100" cy="8100"/>
          </a:xfrm>
          <a:prstGeom prst="straightConnector1">
            <a:avLst/>
          </a:prstGeom>
          <a:noFill/>
          <a:ln cap="flat" cmpd="sng" w="28575">
            <a:solidFill>
              <a:srgbClr val="3282B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601" name="Google Shape;601;p55"/>
          <p:cNvSpPr txBox="1"/>
          <p:nvPr/>
        </p:nvSpPr>
        <p:spPr>
          <a:xfrm>
            <a:off x="0" y="0"/>
            <a:ext cx="68724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282B1"/>
                </a:solidFill>
                <a:latin typeface="Calibri"/>
                <a:ea typeface="Calibri"/>
                <a:cs typeface="Calibri"/>
                <a:sym typeface="Calibri"/>
              </a:rPr>
              <a:t>The need for new GW observatories</a:t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2" name="Google Shape;602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6112" y="1845436"/>
            <a:ext cx="756475" cy="60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4450" y="1350523"/>
            <a:ext cx="756476" cy="605176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55"/>
          <p:cNvSpPr txBox="1"/>
          <p:nvPr/>
        </p:nvSpPr>
        <p:spPr>
          <a:xfrm>
            <a:off x="2167950" y="4230050"/>
            <a:ext cx="2205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61C00"/>
                </a:solidFill>
              </a:rPr>
              <a:t>How does the PTA signal evolve at 𝜇Hz?</a:t>
            </a:r>
            <a:endParaRPr>
              <a:solidFill>
                <a:srgbClr val="A61C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61C00"/>
                </a:solidFill>
              </a:rPr>
              <a:t>→ </a:t>
            </a:r>
            <a:r>
              <a:rPr lang="en">
                <a:solidFill>
                  <a:srgbClr val="A61C00"/>
                </a:solidFill>
              </a:rPr>
              <a:t>𝜇Ares, astrometry?</a:t>
            </a:r>
            <a:r>
              <a:rPr lang="en">
                <a:solidFill>
                  <a:srgbClr val="A61C00"/>
                </a:solidFill>
              </a:rPr>
              <a:t> </a:t>
            </a:r>
            <a:endParaRPr>
              <a:solidFill>
                <a:srgbClr val="A61C00"/>
              </a:solidFill>
            </a:endParaRPr>
          </a:p>
        </p:txBody>
      </p:sp>
      <p:cxnSp>
        <p:nvCxnSpPr>
          <p:cNvPr id="605" name="Google Shape;605;p55"/>
          <p:cNvCxnSpPr/>
          <p:nvPr/>
        </p:nvCxnSpPr>
        <p:spPr>
          <a:xfrm>
            <a:off x="1831025" y="893100"/>
            <a:ext cx="4929900" cy="1830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606" name="Google Shape;606;p55"/>
          <p:cNvSpPr txBox="1"/>
          <p:nvPr/>
        </p:nvSpPr>
        <p:spPr>
          <a:xfrm>
            <a:off x="2028000" y="485025"/>
            <a:ext cx="4835700" cy="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9900FF"/>
                </a:solidFill>
              </a:rPr>
              <a:t>CMB bound on cosmological GW backgrounds </a:t>
            </a:r>
            <a:endParaRPr sz="1600">
              <a:solidFill>
                <a:srgbClr val="9900FF"/>
              </a:solidFill>
            </a:endParaRPr>
          </a:p>
        </p:txBody>
      </p:sp>
      <p:cxnSp>
        <p:nvCxnSpPr>
          <p:cNvPr id="607" name="Google Shape;607;p55"/>
          <p:cNvCxnSpPr>
            <a:stCxn id="604" idx="0"/>
            <a:endCxn id="602" idx="2"/>
          </p:cNvCxnSpPr>
          <p:nvPr/>
        </p:nvCxnSpPr>
        <p:spPr>
          <a:xfrm flipH="1" rot="10800000">
            <a:off x="3270450" y="2450750"/>
            <a:ext cx="294000" cy="1779300"/>
          </a:xfrm>
          <a:prstGeom prst="straightConnector1">
            <a:avLst/>
          </a:prstGeom>
          <a:noFill/>
          <a:ln cap="flat" cmpd="sng" w="28575">
            <a:solidFill>
              <a:srgbClr val="A61C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608" name="Google Shape;608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9800" y="1086548"/>
            <a:ext cx="756476" cy="605176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55"/>
          <p:cNvSpPr txBox="1"/>
          <p:nvPr/>
        </p:nvSpPr>
        <p:spPr>
          <a:xfrm>
            <a:off x="120938" y="4353200"/>
            <a:ext cx="2156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9227"/>
                </a:solidFill>
              </a:rPr>
              <a:t>GWs from inflation?</a:t>
            </a:r>
            <a:endParaRPr>
              <a:solidFill>
                <a:srgbClr val="EF922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9227"/>
                </a:solidFill>
              </a:rPr>
              <a:t>→ Pixie?</a:t>
            </a:r>
            <a:endParaRPr>
              <a:solidFill>
                <a:srgbClr val="EF9227"/>
              </a:solidFill>
            </a:endParaRPr>
          </a:p>
        </p:txBody>
      </p:sp>
      <p:cxnSp>
        <p:nvCxnSpPr>
          <p:cNvPr id="610" name="Google Shape;610;p55"/>
          <p:cNvCxnSpPr>
            <a:stCxn id="609" idx="0"/>
            <a:endCxn id="608" idx="2"/>
          </p:cNvCxnSpPr>
          <p:nvPr/>
        </p:nvCxnSpPr>
        <p:spPr>
          <a:xfrm flipH="1" rot="10800000">
            <a:off x="1199138" y="1691600"/>
            <a:ext cx="1038900" cy="2661600"/>
          </a:xfrm>
          <a:prstGeom prst="straightConnector1">
            <a:avLst/>
          </a:prstGeom>
          <a:noFill/>
          <a:ln cap="flat" cmpd="sng" w="28575">
            <a:solidFill>
              <a:srgbClr val="EF922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11" name="Google Shape;611;p55"/>
          <p:cNvSpPr txBox="1"/>
          <p:nvPr/>
        </p:nvSpPr>
        <p:spPr>
          <a:xfrm>
            <a:off x="5085300" y="4153100"/>
            <a:ext cx="38685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Phase transitions in the very early universe? Merging PBHs with tiny masses?</a:t>
            </a:r>
            <a:endParaRPr>
              <a:solidFill>
                <a:schemeClr val="accent5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 </a:t>
            </a:r>
            <a:r>
              <a:rPr lang="en" sz="1600">
                <a:solidFill>
                  <a:schemeClr val="accent5"/>
                </a:solidFill>
              </a:rPr>
              <a:t>→ </a:t>
            </a:r>
            <a:r>
              <a:rPr lang="en">
                <a:solidFill>
                  <a:schemeClr val="accent5"/>
                </a:solidFill>
              </a:rPr>
              <a:t>Reuse of axion experiments?</a:t>
            </a:r>
            <a:endParaRPr>
              <a:solidFill>
                <a:schemeClr val="accent5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accent5"/>
              </a:solidFill>
            </a:endParaRPr>
          </a:p>
        </p:txBody>
      </p:sp>
      <p:cxnSp>
        <p:nvCxnSpPr>
          <p:cNvPr id="612" name="Google Shape;612;p55"/>
          <p:cNvCxnSpPr>
            <a:stCxn id="611" idx="0"/>
            <a:endCxn id="603" idx="2"/>
          </p:cNvCxnSpPr>
          <p:nvPr/>
        </p:nvCxnSpPr>
        <p:spPr>
          <a:xfrm rot="10800000">
            <a:off x="6382650" y="1955600"/>
            <a:ext cx="636900" cy="21975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56"/>
          <p:cNvSpPr txBox="1"/>
          <p:nvPr>
            <p:ph idx="12" type="sldNum"/>
          </p:nvPr>
        </p:nvSpPr>
        <p:spPr>
          <a:xfrm>
            <a:off x="8548658" y="4434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18" name="Google Shape;618;p56"/>
          <p:cNvCxnSpPr/>
          <p:nvPr/>
        </p:nvCxnSpPr>
        <p:spPr>
          <a:xfrm>
            <a:off x="2664" y="582125"/>
            <a:ext cx="6584100" cy="8100"/>
          </a:xfrm>
          <a:prstGeom prst="straightConnector1">
            <a:avLst/>
          </a:prstGeom>
          <a:noFill/>
          <a:ln cap="flat" cmpd="sng" w="28575">
            <a:solidFill>
              <a:srgbClr val="3282B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619" name="Google Shape;619;p56"/>
          <p:cNvSpPr txBox="1"/>
          <p:nvPr/>
        </p:nvSpPr>
        <p:spPr>
          <a:xfrm>
            <a:off x="0" y="0"/>
            <a:ext cx="6872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282B1"/>
                </a:solidFill>
                <a:latin typeface="Calibri"/>
                <a:ea typeface="Calibri"/>
                <a:cs typeface="Calibri"/>
                <a:sym typeface="Calibri"/>
              </a:rPr>
              <a:t>The future of gravitational wave backgrounds</a:t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0" name="Google Shape;62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250" y="1741875"/>
            <a:ext cx="3925898" cy="1962949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56"/>
          <p:cNvSpPr txBox="1"/>
          <p:nvPr/>
        </p:nvSpPr>
        <p:spPr>
          <a:xfrm>
            <a:off x="1338175" y="3704825"/>
            <a:ext cx="18051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888888"/>
                </a:solidFill>
              </a:rPr>
              <a:t>[Planck collaboration]</a:t>
            </a:r>
            <a:endParaRPr i="1" sz="1100">
              <a:solidFill>
                <a:srgbClr val="888888"/>
              </a:solidFill>
            </a:endParaRPr>
          </a:p>
        </p:txBody>
      </p:sp>
      <p:pic>
        <p:nvPicPr>
          <p:cNvPr id="622" name="Google Shape;622;p56"/>
          <p:cNvPicPr preferRelativeResize="0"/>
          <p:nvPr/>
        </p:nvPicPr>
        <p:blipFill rotWithShape="1">
          <a:blip r:embed="rId4">
            <a:alphaModFix/>
          </a:blip>
          <a:srcRect b="0" l="0" r="0" t="2018"/>
          <a:stretch/>
        </p:blipFill>
        <p:spPr>
          <a:xfrm>
            <a:off x="4449625" y="1655350"/>
            <a:ext cx="4290100" cy="2207275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56"/>
          <p:cNvSpPr txBox="1"/>
          <p:nvPr/>
        </p:nvSpPr>
        <p:spPr>
          <a:xfrm>
            <a:off x="531800" y="1008250"/>
            <a:ext cx="30153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The holy grail of cosmology in the 20th century: The CMB.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624" name="Google Shape;624;p56"/>
          <p:cNvSpPr txBox="1"/>
          <p:nvPr/>
        </p:nvSpPr>
        <p:spPr>
          <a:xfrm>
            <a:off x="4630200" y="1008250"/>
            <a:ext cx="41937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Will the GW </a:t>
            </a:r>
            <a:r>
              <a:rPr lang="en" sz="1500">
                <a:solidFill>
                  <a:schemeClr val="dk1"/>
                </a:solidFill>
              </a:rPr>
              <a:t>background</a:t>
            </a:r>
            <a:r>
              <a:rPr lang="en" sz="1500">
                <a:solidFill>
                  <a:schemeClr val="dk1"/>
                </a:solidFill>
              </a:rPr>
              <a:t> be the main observation of the 21st century in cosmology?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625" name="Google Shape;625;p56"/>
          <p:cNvSpPr txBox="1"/>
          <p:nvPr/>
        </p:nvSpPr>
        <p:spPr>
          <a:xfrm>
            <a:off x="5094675" y="379830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888888"/>
                </a:solidFill>
              </a:rPr>
              <a:t>[Sato-Polito, Kamionkowski: 2305.05690]</a:t>
            </a:r>
            <a:endParaRPr i="1" sz="1000">
              <a:solidFill>
                <a:srgbClr val="888888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0"/>
          <p:cNvSpPr/>
          <p:nvPr/>
        </p:nvSpPr>
        <p:spPr>
          <a:xfrm>
            <a:off x="329576" y="1410778"/>
            <a:ext cx="5471100" cy="705300"/>
          </a:xfrm>
          <a:prstGeom prst="roundRect">
            <a:avLst>
              <a:gd fmla="val 16667" name="adj"/>
            </a:avLst>
          </a:prstGeom>
          <a:solidFill>
            <a:srgbClr val="EFC72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</p:txBody>
      </p:sp>
      <p:pic>
        <p:nvPicPr>
          <p:cNvPr id="212" name="Google Shape;21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469" y="1539130"/>
            <a:ext cx="5335501" cy="50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0"/>
          <p:cNvSpPr txBox="1"/>
          <p:nvPr/>
        </p:nvSpPr>
        <p:spPr>
          <a:xfrm>
            <a:off x="50812" y="31379"/>
            <a:ext cx="8232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282B1"/>
                </a:solidFill>
                <a:latin typeface="Calibri"/>
                <a:ea typeface="Calibri"/>
                <a:cs typeface="Calibri"/>
                <a:sym typeface="Calibri"/>
              </a:rPr>
              <a:t>The standard cosmological model?</a:t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30"/>
          <p:cNvSpPr txBox="1"/>
          <p:nvPr/>
        </p:nvSpPr>
        <p:spPr>
          <a:xfrm>
            <a:off x="144925" y="691775"/>
            <a:ext cx="8874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According to General Relativity, and confirmed by many observations, the Universe is expanding with a rate described by </a:t>
            </a:r>
            <a:endParaRPr sz="15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5" name="Google Shape;215;p30"/>
          <p:cNvSpPr txBox="1"/>
          <p:nvPr/>
        </p:nvSpPr>
        <p:spPr>
          <a:xfrm>
            <a:off x="1356650" y="2112154"/>
            <a:ext cx="118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Dark matter</a:t>
            </a:r>
            <a:endParaRPr b="1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6" name="Google Shape;216;p30"/>
          <p:cNvSpPr txBox="1"/>
          <p:nvPr/>
        </p:nvSpPr>
        <p:spPr>
          <a:xfrm>
            <a:off x="2499650" y="2112154"/>
            <a:ext cx="118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Dark energy</a:t>
            </a:r>
            <a:endParaRPr b="1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7" name="Google Shape;217;p30"/>
          <p:cNvSpPr txBox="1"/>
          <p:nvPr/>
        </p:nvSpPr>
        <p:spPr>
          <a:xfrm>
            <a:off x="3642650" y="2124415"/>
            <a:ext cx="118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Radiation</a:t>
            </a:r>
            <a:endParaRPr b="1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8" name="Google Shape;218;p30"/>
          <p:cNvSpPr txBox="1"/>
          <p:nvPr/>
        </p:nvSpPr>
        <p:spPr>
          <a:xfrm>
            <a:off x="4572005" y="2134804"/>
            <a:ext cx="118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Curvature</a:t>
            </a:r>
            <a:endParaRPr b="1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" name="Google Shape;219;p30"/>
          <p:cNvSpPr txBox="1"/>
          <p:nvPr/>
        </p:nvSpPr>
        <p:spPr>
          <a:xfrm>
            <a:off x="366050" y="2112154"/>
            <a:ext cx="118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rPr>
              <a:t>Hubble constant </a:t>
            </a:r>
            <a:endParaRPr b="1"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20" name="Google Shape;220;p30"/>
          <p:cNvCxnSpPr/>
          <p:nvPr/>
        </p:nvCxnSpPr>
        <p:spPr>
          <a:xfrm>
            <a:off x="2664" y="582125"/>
            <a:ext cx="6584100" cy="8100"/>
          </a:xfrm>
          <a:prstGeom prst="straightConnector1">
            <a:avLst/>
          </a:prstGeom>
          <a:noFill/>
          <a:ln cap="flat" cmpd="sng" w="28575">
            <a:solidFill>
              <a:srgbClr val="3282B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221" name="Google Shape;221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2" name="Google Shape;22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4750" y="1951650"/>
            <a:ext cx="1264745" cy="64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4874" y="3352300"/>
            <a:ext cx="1118050" cy="58757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0"/>
          <p:cNvSpPr txBox="1"/>
          <p:nvPr/>
        </p:nvSpPr>
        <p:spPr>
          <a:xfrm>
            <a:off x="6712950" y="1461700"/>
            <a:ext cx="1606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Critical density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30"/>
          <p:cNvSpPr txBox="1"/>
          <p:nvPr/>
        </p:nvSpPr>
        <p:spPr>
          <a:xfrm>
            <a:off x="6712950" y="2769361"/>
            <a:ext cx="1606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Energy density</a:t>
            </a:r>
            <a:endParaRPr b="1" sz="13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30"/>
          <p:cNvSpPr txBox="1"/>
          <p:nvPr/>
        </p:nvSpPr>
        <p:spPr>
          <a:xfrm>
            <a:off x="144925" y="2672975"/>
            <a:ext cx="62124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The cosmic expansion offers us many potential discoveries:</a:t>
            </a:r>
            <a:endParaRPr sz="15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Lato"/>
              <a:buChar char="●"/>
            </a:pPr>
            <a:r>
              <a:rPr i="1"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What are the energy species living in our Universe?</a:t>
            </a:r>
            <a:br>
              <a:rPr i="1"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</a:br>
            <a:endParaRPr i="1" sz="15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Lato"/>
              <a:buChar char="●"/>
            </a:pPr>
            <a:r>
              <a:rPr i="1"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Is General Relativity valid on cosmological scales?</a:t>
            </a:r>
            <a:br>
              <a:rPr i="1"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</a:br>
            <a:endParaRPr i="1" sz="15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Lato"/>
              <a:buChar char="●"/>
            </a:pPr>
            <a:r>
              <a:rPr i="1"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What are the average and critical densities of the Universe? </a:t>
            </a:r>
            <a:endParaRPr i="1" sz="15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57"/>
          <p:cNvSpPr txBox="1"/>
          <p:nvPr>
            <p:ph idx="12" type="sldNum"/>
          </p:nvPr>
        </p:nvSpPr>
        <p:spPr>
          <a:xfrm>
            <a:off x="8548658" y="44346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31" name="Google Shape;631;p57"/>
          <p:cNvCxnSpPr/>
          <p:nvPr/>
        </p:nvCxnSpPr>
        <p:spPr>
          <a:xfrm>
            <a:off x="2664" y="582125"/>
            <a:ext cx="6584100" cy="8100"/>
          </a:xfrm>
          <a:prstGeom prst="straightConnector1">
            <a:avLst/>
          </a:prstGeom>
          <a:noFill/>
          <a:ln cap="flat" cmpd="sng" w="28575">
            <a:solidFill>
              <a:srgbClr val="3282B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632" name="Google Shape;632;p57"/>
          <p:cNvSpPr txBox="1"/>
          <p:nvPr/>
        </p:nvSpPr>
        <p:spPr>
          <a:xfrm>
            <a:off x="0" y="0"/>
            <a:ext cx="6872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282B1"/>
                </a:solidFill>
                <a:latin typeface="Calibri"/>
                <a:ea typeface="Calibri"/>
                <a:cs typeface="Calibri"/>
                <a:sym typeface="Calibri"/>
              </a:rPr>
              <a:t>Summary</a:t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57"/>
          <p:cNvSpPr txBox="1"/>
          <p:nvPr/>
        </p:nvSpPr>
        <p:spPr>
          <a:xfrm>
            <a:off x="4026200" y="823950"/>
            <a:ext cx="4809000" cy="39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We are at the dawn of GW cosmology 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…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PTAs will understanding SMBHBs (</a:t>
            </a:r>
            <a:r>
              <a:rPr lang="en" sz="1800">
                <a:solidFill>
                  <a:schemeClr val="dk1"/>
                </a:solidFill>
              </a:rPr>
              <a:t>final parsec-problem, rate of galaxy mergers, mass distribution, …)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Look out for anisotropies and individual inspirals at nHz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Novel constraints on BSM physics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We need new ideas for GW detection &lt;nHz, @</a:t>
            </a:r>
            <a:r>
              <a:rPr lang="en" sz="1600">
                <a:solidFill>
                  <a:schemeClr val="dk1"/>
                </a:solidFill>
              </a:rPr>
              <a:t>𝜇Hz, &gt;MHz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634" name="Google Shape;634;p57"/>
          <p:cNvPicPr preferRelativeResize="0"/>
          <p:nvPr/>
        </p:nvPicPr>
        <p:blipFill rotWithShape="1">
          <a:blip r:embed="rId3">
            <a:alphaModFix/>
          </a:blip>
          <a:srcRect b="0" l="21742" r="22191" t="0"/>
          <a:stretch/>
        </p:blipFill>
        <p:spPr>
          <a:xfrm>
            <a:off x="175325" y="920688"/>
            <a:ext cx="3617152" cy="3686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"/>
          <p:cNvSpPr txBox="1"/>
          <p:nvPr/>
        </p:nvSpPr>
        <p:spPr>
          <a:xfrm>
            <a:off x="50812" y="31379"/>
            <a:ext cx="8232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282B1"/>
                </a:solidFill>
                <a:latin typeface="Calibri"/>
                <a:ea typeface="Calibri"/>
                <a:cs typeface="Calibri"/>
                <a:sym typeface="Calibri"/>
              </a:rPr>
              <a:t>How have been measuring the Universe expansion so far?</a:t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2" name="Google Shape;232;p31"/>
          <p:cNvCxnSpPr/>
          <p:nvPr/>
        </p:nvCxnSpPr>
        <p:spPr>
          <a:xfrm>
            <a:off x="2664" y="582125"/>
            <a:ext cx="7372200" cy="12600"/>
          </a:xfrm>
          <a:prstGeom prst="straightConnector1">
            <a:avLst/>
          </a:prstGeom>
          <a:noFill/>
          <a:ln cap="flat" cmpd="sng" w="28575">
            <a:solidFill>
              <a:srgbClr val="3282B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233" name="Google Shape;233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4" name="Google Shape;23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025" y="1118650"/>
            <a:ext cx="3448223" cy="193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0350" y="1052175"/>
            <a:ext cx="4196449" cy="209822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1"/>
          <p:cNvSpPr txBox="1"/>
          <p:nvPr/>
        </p:nvSpPr>
        <p:spPr>
          <a:xfrm>
            <a:off x="794250" y="636663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5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Direct (Standard Candles)</a:t>
            </a:r>
            <a:endParaRPr b="1" i="1" sz="15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7" name="Google Shape;237;p31"/>
          <p:cNvSpPr txBox="1"/>
          <p:nvPr/>
        </p:nvSpPr>
        <p:spPr>
          <a:xfrm>
            <a:off x="5213850" y="636663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5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Indirect </a:t>
            </a:r>
            <a:endParaRPr b="1" i="1" sz="15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8" name="Google Shape;238;p31"/>
          <p:cNvSpPr txBox="1"/>
          <p:nvPr/>
        </p:nvSpPr>
        <p:spPr>
          <a:xfrm>
            <a:off x="4640725" y="3282575"/>
            <a:ext cx="4427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Lato"/>
              <a:buChar char="●"/>
            </a:pPr>
            <a:r>
              <a:rPr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Cosmic Microwave Background temperature fluctuations, Baryonic nucleosynthesis</a:t>
            </a:r>
            <a:br>
              <a:rPr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</a:br>
            <a:endParaRPr sz="15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Lato"/>
              <a:buChar char="●"/>
            </a:pPr>
            <a:r>
              <a:rPr b="1"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Issues: </a:t>
            </a:r>
            <a:r>
              <a:rPr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Cosmic variance (a single Universe)</a:t>
            </a:r>
            <a:endParaRPr sz="15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9" name="Google Shape;239;p31"/>
          <p:cNvSpPr txBox="1"/>
          <p:nvPr/>
        </p:nvSpPr>
        <p:spPr>
          <a:xfrm>
            <a:off x="144925" y="3206375"/>
            <a:ext cx="44271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Lato"/>
              <a:buChar char="●"/>
            </a:pPr>
            <a:r>
              <a:rPr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Cepheids, Supernovae Type IA, Active Galactic nuclei ,Kilonovae (?) and short Gamma-ray Burst</a:t>
            </a:r>
            <a:br>
              <a:rPr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</a:br>
            <a:endParaRPr sz="15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Lato"/>
              <a:buChar char="●"/>
            </a:pPr>
            <a:r>
              <a:rPr b="1"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Issues:</a:t>
            </a:r>
            <a:r>
              <a:rPr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 Requires complex astrophysical calibration</a:t>
            </a:r>
            <a:endParaRPr sz="15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2"/>
          <p:cNvSpPr txBox="1"/>
          <p:nvPr/>
        </p:nvSpPr>
        <p:spPr>
          <a:xfrm>
            <a:off x="50812" y="31379"/>
            <a:ext cx="8232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282B1"/>
                </a:solidFill>
                <a:latin typeface="Calibri"/>
                <a:ea typeface="Calibri"/>
                <a:cs typeface="Calibri"/>
                <a:sym typeface="Calibri"/>
              </a:rPr>
              <a:t>Measurements of the Hubble constant</a:t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5" name="Google Shape;245;p32"/>
          <p:cNvCxnSpPr/>
          <p:nvPr/>
        </p:nvCxnSpPr>
        <p:spPr>
          <a:xfrm>
            <a:off x="2664" y="582125"/>
            <a:ext cx="6584100" cy="8100"/>
          </a:xfrm>
          <a:prstGeom prst="straightConnector1">
            <a:avLst/>
          </a:prstGeom>
          <a:noFill/>
          <a:ln cap="flat" cmpd="sng" w="28575">
            <a:solidFill>
              <a:srgbClr val="3282B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246" name="Google Shape;246;p32"/>
          <p:cNvSpPr txBox="1"/>
          <p:nvPr>
            <p:ph idx="12" type="sldNum"/>
          </p:nvPr>
        </p:nvSpPr>
        <p:spPr>
          <a:xfrm>
            <a:off x="86193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7" name="Google Shape;24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031775" y="-228875"/>
            <a:ext cx="4044374" cy="583922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2"/>
          <p:cNvSpPr txBox="1"/>
          <p:nvPr/>
        </p:nvSpPr>
        <p:spPr>
          <a:xfrm>
            <a:off x="3613850" y="4331042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[Di Valentino, E. CQG 38 (2021)]</a:t>
            </a:r>
            <a:endParaRPr/>
          </a:p>
        </p:txBody>
      </p:sp>
      <p:sp>
        <p:nvSpPr>
          <p:cNvPr id="249" name="Google Shape;249;p32"/>
          <p:cNvSpPr txBox="1"/>
          <p:nvPr/>
        </p:nvSpPr>
        <p:spPr>
          <a:xfrm>
            <a:off x="144925" y="844175"/>
            <a:ext cx="30306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Lato"/>
              <a:buChar char="●"/>
            </a:pPr>
            <a:r>
              <a:rPr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There is a tension between direct and indirect measurements of the Hubble constant.</a:t>
            </a:r>
            <a:br>
              <a:rPr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</a:br>
            <a:endParaRPr sz="15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Lato"/>
              <a:buChar char="●"/>
            </a:pPr>
            <a:r>
              <a:rPr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Although in-depth studies for hidden systematics the tension has not been yet alleviated.</a:t>
            </a:r>
            <a:br>
              <a:rPr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</a:br>
            <a:endParaRPr sz="15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500"/>
              <a:buFont typeface="Lato"/>
              <a:buChar char="●"/>
            </a:pPr>
            <a:r>
              <a:rPr lang="en" sz="15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We require to directly measure the Universe expansion in all the observable Universe.</a:t>
            </a:r>
            <a:endParaRPr sz="15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3"/>
          <p:cNvSpPr txBox="1"/>
          <p:nvPr/>
        </p:nvSpPr>
        <p:spPr>
          <a:xfrm>
            <a:off x="315425" y="925850"/>
            <a:ext cx="8547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From GWs we can not measure the source redshift (escaping velocity)</a:t>
            </a:r>
            <a:endParaRPr i="1"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5" name="Google Shape;255;p33"/>
          <p:cNvSpPr txBox="1"/>
          <p:nvPr/>
        </p:nvSpPr>
        <p:spPr>
          <a:xfrm>
            <a:off x="204125" y="2068850"/>
            <a:ext cx="87432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EFC727"/>
              </a:buClr>
              <a:buSzPts val="1600"/>
              <a:buFont typeface="Lato"/>
              <a:buChar char="●"/>
            </a:pPr>
            <a:r>
              <a:rPr b="1" lang="en" sz="1600">
                <a:solidFill>
                  <a:srgbClr val="EFC727"/>
                </a:solidFill>
                <a:latin typeface="Lato"/>
                <a:ea typeface="Lato"/>
                <a:cs typeface="Lato"/>
                <a:sym typeface="Lato"/>
              </a:rPr>
              <a:t>Bright sirens: </a:t>
            </a:r>
            <a:r>
              <a:rPr lang="en" sz="16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An associated Electromagnetic (EM) counterpart (GRB, Kilonova etc…) can provide the identification of the host galaxy.</a:t>
            </a:r>
            <a:br>
              <a:rPr lang="en" sz="16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</a:br>
            <a:endParaRPr sz="16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EFC727"/>
              </a:buClr>
              <a:buSzPts val="1600"/>
              <a:buFont typeface="Lato"/>
              <a:buChar char="●"/>
            </a:pPr>
            <a:r>
              <a:rPr b="1" lang="en" sz="1600">
                <a:solidFill>
                  <a:srgbClr val="EFC727"/>
                </a:solidFill>
                <a:latin typeface="Lato"/>
                <a:ea typeface="Lato"/>
                <a:cs typeface="Lato"/>
                <a:sym typeface="Lato"/>
              </a:rPr>
              <a:t>Dark sirens:</a:t>
            </a:r>
            <a:r>
              <a:rPr lang="en" sz="16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 Galaxy surveys can be used to identify possible hosts in the GW localization volume.</a:t>
            </a:r>
            <a:br>
              <a:rPr lang="en" sz="16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</a:br>
            <a:endParaRPr sz="16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EFC727"/>
              </a:buClr>
              <a:buSzPts val="1600"/>
              <a:buFont typeface="Lato"/>
              <a:buChar char="●"/>
            </a:pPr>
            <a:r>
              <a:rPr b="1" lang="en" sz="1600">
                <a:solidFill>
                  <a:srgbClr val="EFC727"/>
                </a:solidFill>
                <a:latin typeface="Lato"/>
                <a:ea typeface="Lato"/>
                <a:cs typeface="Lato"/>
                <a:sym typeface="Lato"/>
              </a:rPr>
              <a:t>Spectral sirens:</a:t>
            </a:r>
            <a:r>
              <a:rPr lang="en" sz="1600">
                <a:solidFill>
                  <a:srgbClr val="222222"/>
                </a:solidFill>
                <a:latin typeface="Lato"/>
                <a:ea typeface="Lato"/>
                <a:cs typeface="Lato"/>
                <a:sym typeface="Lato"/>
              </a:rPr>
              <a:t> Knowledge of the source-frame mass distribution can be used to assign a redshift to GW sources.</a:t>
            </a:r>
            <a:endParaRPr sz="1600">
              <a:solidFill>
                <a:srgbClr val="22222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6" name="Google Shape;256;p33"/>
          <p:cNvSpPr txBox="1"/>
          <p:nvPr/>
        </p:nvSpPr>
        <p:spPr>
          <a:xfrm>
            <a:off x="50812" y="31379"/>
            <a:ext cx="82323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282B1"/>
                </a:solidFill>
                <a:latin typeface="Calibri"/>
                <a:ea typeface="Calibri"/>
                <a:cs typeface="Calibri"/>
                <a:sym typeface="Calibri"/>
              </a:rPr>
              <a:t>Gravitational Wave sources at cosmological scales</a:t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7" name="Google Shape;257;p33"/>
          <p:cNvCxnSpPr/>
          <p:nvPr/>
        </p:nvCxnSpPr>
        <p:spPr>
          <a:xfrm>
            <a:off x="2664" y="582125"/>
            <a:ext cx="6584100" cy="8100"/>
          </a:xfrm>
          <a:prstGeom prst="straightConnector1">
            <a:avLst/>
          </a:prstGeom>
          <a:noFill/>
          <a:ln cap="flat" cmpd="sng" w="28575">
            <a:solidFill>
              <a:srgbClr val="3282B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258" name="Google Shape;258;p33"/>
          <p:cNvSpPr txBox="1"/>
          <p:nvPr/>
        </p:nvSpPr>
        <p:spPr>
          <a:xfrm>
            <a:off x="315425" y="1535450"/>
            <a:ext cx="8547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In recent years, we used several methods to assign a redshift to GW sources</a:t>
            </a:r>
            <a:endParaRPr i="1" sz="15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9" name="Google Shape;259;p3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4"/>
          <p:cNvSpPr txBox="1"/>
          <p:nvPr/>
        </p:nvSpPr>
        <p:spPr>
          <a:xfrm>
            <a:off x="50812" y="31379"/>
            <a:ext cx="8232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282B1"/>
                </a:solidFill>
                <a:latin typeface="Calibri"/>
                <a:ea typeface="Calibri"/>
                <a:cs typeface="Calibri"/>
                <a:sym typeface="Calibri"/>
              </a:rPr>
              <a:t>Bright sirens: Cosmology with GW170817</a:t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5" name="Google Shape;265;p34"/>
          <p:cNvCxnSpPr/>
          <p:nvPr/>
        </p:nvCxnSpPr>
        <p:spPr>
          <a:xfrm>
            <a:off x="2664" y="582125"/>
            <a:ext cx="6584100" cy="8100"/>
          </a:xfrm>
          <a:prstGeom prst="straightConnector1">
            <a:avLst/>
          </a:prstGeom>
          <a:noFill/>
          <a:ln cap="flat" cmpd="sng" w="28575">
            <a:solidFill>
              <a:srgbClr val="3282B1"/>
            </a:solidFill>
            <a:prstDash val="solid"/>
            <a:round/>
            <a:headEnd len="med" w="med" type="none"/>
            <a:tailEnd len="med" w="med" type="oval"/>
          </a:ln>
        </p:spPr>
      </p:cxnSp>
      <p:pic>
        <p:nvPicPr>
          <p:cNvPr id="266" name="Google Shape;26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700" y="1047425"/>
            <a:ext cx="4249423" cy="31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4"/>
          <p:cNvSpPr txBox="1"/>
          <p:nvPr/>
        </p:nvSpPr>
        <p:spPr>
          <a:xfrm>
            <a:off x="5588925" y="418967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rPr>
              <a:t>[LVC+, Nature (2017)]</a:t>
            </a:r>
            <a:endParaRPr i="1" sz="1100">
              <a:solidFill>
                <a:srgbClr val="88888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8" name="Google Shape;268;p3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9" name="Google Shape;26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8925" y="948325"/>
            <a:ext cx="4642390" cy="3286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5"/>
          <p:cNvSpPr txBox="1"/>
          <p:nvPr/>
        </p:nvSpPr>
        <p:spPr>
          <a:xfrm>
            <a:off x="50812" y="31379"/>
            <a:ext cx="8232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3282B1"/>
                </a:solidFill>
                <a:latin typeface="Calibri"/>
                <a:ea typeface="Calibri"/>
                <a:cs typeface="Calibri"/>
                <a:sym typeface="Calibri"/>
              </a:rPr>
              <a:t>Bright sirens: Cosmology with GW170817</a:t>
            </a:r>
            <a:endParaRPr b="1" sz="2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5" name="Google Shape;275;p35"/>
          <p:cNvCxnSpPr/>
          <p:nvPr/>
        </p:nvCxnSpPr>
        <p:spPr>
          <a:xfrm>
            <a:off x="2664" y="582125"/>
            <a:ext cx="6584100" cy="8100"/>
          </a:xfrm>
          <a:prstGeom prst="straightConnector1">
            <a:avLst/>
          </a:prstGeom>
          <a:noFill/>
          <a:ln cap="flat" cmpd="sng" w="28575">
            <a:solidFill>
              <a:srgbClr val="3282B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276" name="Google Shape;276;p3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7" name="Google Shape;27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514025"/>
            <a:ext cx="3408660" cy="424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7600" y="693575"/>
            <a:ext cx="3113850" cy="218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7500" y="2403625"/>
            <a:ext cx="3072899" cy="228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5"/>
          <p:cNvSpPr txBox="1"/>
          <p:nvPr/>
        </p:nvSpPr>
        <p:spPr>
          <a:xfrm>
            <a:off x="3557075" y="2771075"/>
            <a:ext cx="2562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[K. Hotokezaka, Nature Astronomy, 3(2019)]</a:t>
            </a:r>
            <a:endParaRPr sz="1000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35"/>
          <p:cNvSpPr txBox="1"/>
          <p:nvPr/>
        </p:nvSpPr>
        <p:spPr>
          <a:xfrm>
            <a:off x="7123650" y="937950"/>
            <a:ext cx="1753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Afterglow informed cosmology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82" name="Google Shape;282;p35"/>
          <p:cNvSpPr txBox="1"/>
          <p:nvPr/>
        </p:nvSpPr>
        <p:spPr>
          <a:xfrm>
            <a:off x="3714525" y="3175625"/>
            <a:ext cx="2313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400"/>
              <a:buFont typeface="Lato"/>
              <a:buChar char="●"/>
            </a:pPr>
            <a:r>
              <a:rPr b="1" i="1" lang="en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Open question:  </a:t>
            </a:r>
            <a:r>
              <a:rPr i="1" lang="en">
                <a:solidFill>
                  <a:srgbClr val="980000"/>
                </a:solidFill>
                <a:latin typeface="Lato"/>
                <a:ea typeface="Lato"/>
                <a:cs typeface="Lato"/>
                <a:sym typeface="Lato"/>
              </a:rPr>
              <a:t>Can we standardize the GRB and KN emissions from BNS mergers?</a:t>
            </a:r>
            <a:endParaRPr i="1">
              <a:solidFill>
                <a:srgbClr val="98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6"/>
          <p:cNvSpPr txBox="1"/>
          <p:nvPr/>
        </p:nvSpPr>
        <p:spPr>
          <a:xfrm>
            <a:off x="584212" y="31379"/>
            <a:ext cx="8232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3282B1"/>
                </a:solidFill>
                <a:latin typeface="Calibri"/>
                <a:ea typeface="Calibri"/>
                <a:cs typeface="Calibri"/>
                <a:sym typeface="Calibri"/>
              </a:rPr>
              <a:t>Dark Sirens cosmology</a:t>
            </a:r>
            <a:endParaRPr b="1" sz="3300">
              <a:solidFill>
                <a:srgbClr val="3282B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36"/>
          <p:cNvSpPr txBox="1"/>
          <p:nvPr>
            <p:ph idx="12" type="sldNum"/>
          </p:nvPr>
        </p:nvSpPr>
        <p:spPr>
          <a:xfrm>
            <a:off x="8390734" y="44674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9" name="Google Shape;28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300" y="722200"/>
            <a:ext cx="7141524" cy="40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6"/>
          <p:cNvSpPr txBox="1"/>
          <p:nvPr/>
        </p:nvSpPr>
        <p:spPr>
          <a:xfrm>
            <a:off x="5663850" y="1323700"/>
            <a:ext cx="2218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0FFFF"/>
                </a:solidFill>
                <a:latin typeface="Calibri"/>
                <a:ea typeface="Calibri"/>
                <a:cs typeface="Calibri"/>
                <a:sym typeface="Calibri"/>
              </a:rPr>
              <a:t>GW Black Holes</a:t>
            </a:r>
            <a:endParaRPr b="1" sz="1500">
              <a:solidFill>
                <a:srgbClr val="00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36"/>
          <p:cNvSpPr txBox="1"/>
          <p:nvPr/>
        </p:nvSpPr>
        <p:spPr>
          <a:xfrm>
            <a:off x="5587650" y="3228700"/>
            <a:ext cx="2218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“Electromagnetic”</a:t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Black Holes</a:t>
            </a:r>
            <a:endParaRPr b="1" sz="15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6"/>
          <p:cNvSpPr txBox="1"/>
          <p:nvPr/>
        </p:nvSpPr>
        <p:spPr>
          <a:xfrm>
            <a:off x="1515000" y="4212400"/>
            <a:ext cx="2218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rPr>
              <a:t>Neutron Stars (pulsars)</a:t>
            </a:r>
            <a:endParaRPr b="1" sz="1500">
              <a:solidFill>
                <a:srgbClr val="FFD9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36"/>
          <p:cNvSpPr txBox="1"/>
          <p:nvPr/>
        </p:nvSpPr>
        <p:spPr>
          <a:xfrm>
            <a:off x="2658000" y="3755200"/>
            <a:ext cx="2218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E69138"/>
                </a:solidFill>
                <a:latin typeface="Calibri"/>
                <a:ea typeface="Calibri"/>
                <a:cs typeface="Calibri"/>
                <a:sym typeface="Calibri"/>
              </a:rPr>
              <a:t>GW Neutron Stars</a:t>
            </a:r>
            <a:endParaRPr b="1" sz="1500">
              <a:solidFill>
                <a:srgbClr val="E691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